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0" r:id="rId4"/>
    <p:sldMasterId id="2147483801" r:id="rId5"/>
    <p:sldMasterId id="214748380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y="5143500" cx="9144000"/>
  <p:notesSz cx="6858000" cy="9144000"/>
  <p:embeddedFontLst>
    <p:embeddedFont>
      <p:font typeface="Roboto Thin"/>
      <p:regular r:id="rId74"/>
      <p:bold r:id="rId75"/>
      <p:italic r:id="rId76"/>
      <p:boldItalic r:id="rId77"/>
    </p:embeddedFont>
    <p:embeddedFont>
      <p:font typeface="Roboto Medium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  <p:embeddedFont>
      <p:font typeface="Montserrat"/>
      <p:regular r:id="rId86"/>
      <p:bold r:id="rId87"/>
      <p:italic r:id="rId88"/>
      <p:boldItalic r:id="rId89"/>
    </p:embeddedFont>
    <p:embeddedFont>
      <p:font typeface="Comfortaa Regular"/>
      <p:regular r:id="rId90"/>
      <p:bold r:id="rId91"/>
    </p:embeddedFont>
    <p:embeddedFont>
      <p:font typeface="Roboto Light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79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9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5.xml"/><Relationship Id="rId86" Type="http://schemas.openxmlformats.org/officeDocument/2006/relationships/font" Target="fonts/Montserrat-regular.fntdata"/><Relationship Id="rId41" Type="http://schemas.openxmlformats.org/officeDocument/2006/relationships/slide" Target="slides/slide34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7.xml"/><Relationship Id="rId88" Type="http://schemas.openxmlformats.org/officeDocument/2006/relationships/font" Target="fonts/Montserrat-italic.fntdata"/><Relationship Id="rId43" Type="http://schemas.openxmlformats.org/officeDocument/2006/relationships/slide" Target="slides/slide36.xml"/><Relationship Id="rId87" Type="http://schemas.openxmlformats.org/officeDocument/2006/relationships/font" Target="fonts/Montserrat-bold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Montserrat-boldItalic.fntdata"/><Relationship Id="rId80" Type="http://schemas.openxmlformats.org/officeDocument/2006/relationships/font" Target="fonts/RobotoMedium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RobotoThin-bold.fntdata"/><Relationship Id="rId30" Type="http://schemas.openxmlformats.org/officeDocument/2006/relationships/slide" Target="slides/slide23.xml"/><Relationship Id="rId74" Type="http://schemas.openxmlformats.org/officeDocument/2006/relationships/font" Target="fonts/RobotoThin-regular.fntdata"/><Relationship Id="rId33" Type="http://schemas.openxmlformats.org/officeDocument/2006/relationships/slide" Target="slides/slide26.xml"/><Relationship Id="rId77" Type="http://schemas.openxmlformats.org/officeDocument/2006/relationships/font" Target="fonts/RobotoThin-boldItalic.fntdata"/><Relationship Id="rId32" Type="http://schemas.openxmlformats.org/officeDocument/2006/relationships/slide" Target="slides/slide25.xml"/><Relationship Id="rId76" Type="http://schemas.openxmlformats.org/officeDocument/2006/relationships/font" Target="fonts/RobotoThin-italic.fntdata"/><Relationship Id="rId35" Type="http://schemas.openxmlformats.org/officeDocument/2006/relationships/slide" Target="slides/slide28.xml"/><Relationship Id="rId79" Type="http://schemas.openxmlformats.org/officeDocument/2006/relationships/font" Target="fonts/RobotoMedium-bold.fntdata"/><Relationship Id="rId34" Type="http://schemas.openxmlformats.org/officeDocument/2006/relationships/slide" Target="slides/slide27.xml"/><Relationship Id="rId78" Type="http://schemas.openxmlformats.org/officeDocument/2006/relationships/font" Target="fonts/RobotoMedium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95" Type="http://schemas.openxmlformats.org/officeDocument/2006/relationships/font" Target="fonts/RobotoLight-boldItalic.fntdata"/><Relationship Id="rId50" Type="http://schemas.openxmlformats.org/officeDocument/2006/relationships/slide" Target="slides/slide43.xml"/><Relationship Id="rId94" Type="http://schemas.openxmlformats.org/officeDocument/2006/relationships/font" Target="fonts/RobotoLight-italic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ComfortaaRegular-bold.fntdata"/><Relationship Id="rId90" Type="http://schemas.openxmlformats.org/officeDocument/2006/relationships/font" Target="fonts/ComfortaaRegular-regular.fntdata"/><Relationship Id="rId93" Type="http://schemas.openxmlformats.org/officeDocument/2006/relationships/font" Target="fonts/RobotoLight-bold.fntdata"/><Relationship Id="rId92" Type="http://schemas.openxmlformats.org/officeDocument/2006/relationships/font" Target="fonts/RobotoLight-regular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bbble.com/shots/4466150-Quizzup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g480f0dd0a7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2" name="Google Shape;3042;g480f0dd0a7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89afcaf200_1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89afcaf200_1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shutterstock_708582385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g89afcaf200_1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" name="Google Shape;3156;g89afcaf200_1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shutterstock_1444078949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89afcaf200_1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89afcaf200_1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899fc430c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899fc430c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shutterstock_1488208328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g89afcaf200_1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" name="Google Shape;3187;g89afcaf200_1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89afcaf200_1_2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Google Shape;3201;g89afcaf200_1_2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89afcaf200_1_2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89afcaf200_1_2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89afcaf200_1_2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89afcaf200_1_2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g89afcaf200_1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7" name="Google Shape;3247;g89afcaf200_1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899fc430cc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899fc430cc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shutterstock_1536230735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88aa263cd8_1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88aa263cd8_1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Shutterstock_1606325344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g88aa263cd8_9_3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" name="Google Shape;3278;g88aa263cd8_9_3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shutterstock_1536230735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899fc430cc_0_1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3" name="Google Shape;3303;g899fc430cc_0_1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88e677bbe3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0" name="Google Shape;3310;g88e677bbe3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g899fc430cc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5" name="Google Shape;3315;g899fc430cc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g88aa263cd8_1_2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2" name="Google Shape;3322;g88aa263cd8_1_2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899fc430cc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899fc430cc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g89afcaf200_1_2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7" name="Google Shape;3337;g89afcaf200_1_2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4" name="Google Shape;3344;g89afcaf200_1_2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5" name="Google Shape;3345;g89afcaf200_1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g899fc430cc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3" name="Google Shape;3353;g899fc430cc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g899fc430c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0" name="Google Shape;3360;g899fc430c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shutterstock_1023890479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g899fc430c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" name="Google Shape;3059;g899fc430c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g89b3b35bf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7" name="Google Shape;3367;g89b3b35bf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g89b3b35bf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5" name="Google Shape;3375;g89b3b35bf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2" name="Google Shape;3382;g899fc430cc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3" name="Google Shape;3383;g899fc430cc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88aa263cd8_1_2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88aa263cd8_1_2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g89b3b35bf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7" name="Google Shape;3397;g89b3b35bf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g89b3b35bf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5" name="Google Shape;3405;g89b3b35bf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g899fc430cc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3" name="Google Shape;3413;g899fc430cc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Google Shape;3420;g899fc430cc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Google Shape;3421;g899fc430cc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88e677bbe3_0_2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88e677bbe3_0_2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1" name="Shape 3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g899fc430cc_0_2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3" name="Google Shape;3433;g899fc430cc_0_2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899fc430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" name="Google Shape;3068;g899fc430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shutterstock_1115261003.png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6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899fc430cc_0_3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899fc430cc_0_3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g899fc430cc_0_3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5" name="Google Shape;3445;g899fc430cc_0_3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shutterstock_1435284368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3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88aa263cd8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88aa263cd8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g88aa263cd8_1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0" name="Google Shape;3480;g88aa263cd8_1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g899fc430cc_0_3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Google Shape;3488;g899fc430cc_0_3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88aa263cd8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8" name="Google Shape;3508;g88aa263cd8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shutterstock_1276756537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g88aa263cd8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Google Shape;3526;g88aa263cd8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shutterstock_662660182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88aa263cd8_6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88aa263cd8_6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shutterstock_662660182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88aa263cd8_6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88aa263cd8_6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shutterstock_662660182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g88aa263cd8_6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1" name="Google Shape;3571;g88aa263cd8_6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shutterstock_662660182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899fc430c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899fc430c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g88aa263cd8_6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6" name="Google Shape;3586;g88aa263cd8_6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shutterstock_662660182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g899fc430cc_0_4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1" name="Google Shape;3601;g899fc430cc_0_4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i="1" lang="en" sz="9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Jeevanantham_Jiva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Google Shape;3621;g899fc430cc_0_4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2" name="Google Shape;3622;g899fc430cc_0_4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g899fc430cc_0_4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9" name="Google Shape;3629;g899fc430cc_0_4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g88aa263cd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7" name="Google Shape;3657;g88aa263cd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899fc430cc_0_4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899fc430cc_0_4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8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899fc430cc_0_4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0" name="Google Shape;3670;g899fc430cc_0_4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5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88e677bbe3_0_2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7" name="Google Shape;3677;g88e677bbe3_0_2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g89afcaf2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2" name="Google Shape;3682;g89afcaf2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shutterstock_1276756537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89b3b35bf7_1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89b3b35bf7_1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shutterstock_1169662366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89afcaf20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89afcaf20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g89b3b35bf7_1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8" name="Google Shape;3708;g89b3b35bf7_1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shutterstock_1169662366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899fc430cc_0_4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0" name="Google Shape;3720;g899fc430cc_0_4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6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Google Shape;3727;g899fc430cc_0_4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8" name="Google Shape;3728;g899fc430cc_0_4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g899fc430cc_0_4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4" name="Google Shape;3734;g899fc430cc_0_4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88e677bbe3_0_2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1" name="Google Shape;3741;g88e677bbe3_0_2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g899fc430cc_0_4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6" name="Google Shape;3746;g899fc430cc_0_4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Roboto"/>
                <a:ea typeface="Roboto"/>
                <a:cs typeface="Roboto"/>
                <a:sym typeface="Roboto"/>
              </a:rPr>
              <a:t>Image source: shutterstock_1149661154</a:t>
            </a:r>
            <a:endParaRPr i="1"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g89b3b35bf7_1_2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6" name="Google Shape;3756;g89b3b35bf7_1_2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899fc430c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" name="Google Shape;3102;g899fc430c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g899fc430c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" name="Google Shape;3109;g899fc430c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shutterstock_523023427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89afcaf200_1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Google Shape;3131;g89afcaf200_1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shutterstock_404189200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2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09.png"/><Relationship Id="rId4" Type="http://schemas.openxmlformats.org/officeDocument/2006/relationships/image" Target="../media/image220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09.png"/><Relationship Id="rId4" Type="http://schemas.openxmlformats.org/officeDocument/2006/relationships/image" Target="../media/image219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09.png"/><Relationship Id="rId4" Type="http://schemas.openxmlformats.org/officeDocument/2006/relationships/image" Target="../media/image22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6.png"/><Relationship Id="rId3" Type="http://schemas.openxmlformats.org/officeDocument/2006/relationships/image" Target="../media/image209.png"/><Relationship Id="rId4" Type="http://schemas.openxmlformats.org/officeDocument/2006/relationships/image" Target="../media/image22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7.png"/><Relationship Id="rId3" Type="http://schemas.openxmlformats.org/officeDocument/2006/relationships/image" Target="../media/image23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1.png"/><Relationship Id="rId3" Type="http://schemas.openxmlformats.org/officeDocument/2006/relationships/image" Target="../media/image227.png"/><Relationship Id="rId4" Type="http://schemas.openxmlformats.org/officeDocument/2006/relationships/image" Target="../media/image22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1.png"/><Relationship Id="rId3" Type="http://schemas.openxmlformats.org/officeDocument/2006/relationships/image" Target="../media/image227.png"/><Relationship Id="rId4" Type="http://schemas.openxmlformats.org/officeDocument/2006/relationships/image" Target="../media/image25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1.png"/><Relationship Id="rId3" Type="http://schemas.openxmlformats.org/officeDocument/2006/relationships/image" Target="../media/image244.png"/><Relationship Id="rId4" Type="http://schemas.openxmlformats.org/officeDocument/2006/relationships/image" Target="../media/image22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8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4.png"/><Relationship Id="rId3" Type="http://schemas.openxmlformats.org/officeDocument/2006/relationships/image" Target="../media/image226.png"/><Relationship Id="rId4" Type="http://schemas.openxmlformats.org/officeDocument/2006/relationships/image" Target="../media/image223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4.png"/><Relationship Id="rId3" Type="http://schemas.openxmlformats.org/officeDocument/2006/relationships/image" Target="../media/image228.png"/><Relationship Id="rId4" Type="http://schemas.openxmlformats.org/officeDocument/2006/relationships/image" Target="../media/image2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9.png"/><Relationship Id="rId3" Type="http://schemas.openxmlformats.org/officeDocument/2006/relationships/image" Target="../media/image232.png"/><Relationship Id="rId4" Type="http://schemas.openxmlformats.org/officeDocument/2006/relationships/image" Target="../media/image237.png"/><Relationship Id="rId5" Type="http://schemas.openxmlformats.org/officeDocument/2006/relationships/image" Target="../media/image23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4.png"/><Relationship Id="rId3" Type="http://schemas.openxmlformats.org/officeDocument/2006/relationships/image" Target="../media/image242.png"/><Relationship Id="rId4" Type="http://schemas.openxmlformats.org/officeDocument/2006/relationships/image" Target="../media/image241.png"/><Relationship Id="rId5" Type="http://schemas.openxmlformats.org/officeDocument/2006/relationships/image" Target="../media/image236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Relationship Id="rId3" Type="http://schemas.openxmlformats.org/officeDocument/2006/relationships/image" Target="../media/image243.png"/><Relationship Id="rId4" Type="http://schemas.openxmlformats.org/officeDocument/2006/relationships/image" Target="../media/image240.png"/><Relationship Id="rId5" Type="http://schemas.openxmlformats.org/officeDocument/2006/relationships/image" Target="../media/image246.png"/><Relationship Id="rId6" Type="http://schemas.openxmlformats.org/officeDocument/2006/relationships/image" Target="../media/image245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Relationship Id="rId3" Type="http://schemas.openxmlformats.org/officeDocument/2006/relationships/image" Target="../media/image249.png"/><Relationship Id="rId4" Type="http://schemas.openxmlformats.org/officeDocument/2006/relationships/image" Target="../media/image240.png"/><Relationship Id="rId5" Type="http://schemas.openxmlformats.org/officeDocument/2006/relationships/image" Target="../media/image248.png"/><Relationship Id="rId6" Type="http://schemas.openxmlformats.org/officeDocument/2006/relationships/image" Target="../media/image245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7.png"/><Relationship Id="rId3" Type="http://schemas.openxmlformats.org/officeDocument/2006/relationships/image" Target="../media/image251.png"/><Relationship Id="rId4" Type="http://schemas.openxmlformats.org/officeDocument/2006/relationships/image" Target="../media/image250.png"/><Relationship Id="rId5" Type="http://schemas.openxmlformats.org/officeDocument/2006/relationships/image" Target="../media/image259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8.png"/><Relationship Id="rId3" Type="http://schemas.openxmlformats.org/officeDocument/2006/relationships/image" Target="../media/image253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4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Relationship Id="rId3" Type="http://schemas.openxmlformats.org/officeDocument/2006/relationships/image" Target="../media/image261.png"/><Relationship Id="rId4" Type="http://schemas.openxmlformats.org/officeDocument/2006/relationships/image" Target="../media/image269.png"/><Relationship Id="rId5" Type="http://schemas.openxmlformats.org/officeDocument/2006/relationships/image" Target="../media/image260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3.png"/><Relationship Id="rId3" Type="http://schemas.openxmlformats.org/officeDocument/2006/relationships/image" Target="../media/image262.png"/><Relationship Id="rId4" Type="http://schemas.openxmlformats.org/officeDocument/2006/relationships/image" Target="../media/image267.png"/><Relationship Id="rId5" Type="http://schemas.openxmlformats.org/officeDocument/2006/relationships/image" Target="../media/image264.png"/><Relationship Id="rId6" Type="http://schemas.openxmlformats.org/officeDocument/2006/relationships/image" Target="../media/image268.png"/><Relationship Id="rId7" Type="http://schemas.openxmlformats.org/officeDocument/2006/relationships/image" Target="../media/image266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5.png"/><Relationship Id="rId3" Type="http://schemas.openxmlformats.org/officeDocument/2006/relationships/image" Target="../media/image271.png"/><Relationship Id="rId4" Type="http://schemas.openxmlformats.org/officeDocument/2006/relationships/image" Target="../media/image279.png"/><Relationship Id="rId5" Type="http://schemas.openxmlformats.org/officeDocument/2006/relationships/image" Target="../media/image282.png"/><Relationship Id="rId6" Type="http://schemas.openxmlformats.org/officeDocument/2006/relationships/image" Target="../media/image272.png"/><Relationship Id="rId7" Type="http://schemas.openxmlformats.org/officeDocument/2006/relationships/image" Target="../media/image28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Relationship Id="rId3" Type="http://schemas.openxmlformats.org/officeDocument/2006/relationships/image" Target="../media/image270.png"/><Relationship Id="rId4" Type="http://schemas.openxmlformats.org/officeDocument/2006/relationships/image" Target="../media/image275.png"/><Relationship Id="rId5" Type="http://schemas.openxmlformats.org/officeDocument/2006/relationships/image" Target="../media/image28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3.png"/><Relationship Id="rId5" Type="http://schemas.openxmlformats.org/officeDocument/2006/relationships/image" Target="../media/image283.png"/><Relationship Id="rId6" Type="http://schemas.openxmlformats.org/officeDocument/2006/relationships/image" Target="../media/image274.png"/><Relationship Id="rId7" Type="http://schemas.openxmlformats.org/officeDocument/2006/relationships/image" Target="../media/image278.png"/><Relationship Id="rId8" Type="http://schemas.openxmlformats.org/officeDocument/2006/relationships/image" Target="../media/image284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6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Relationship Id="rId3" Type="http://schemas.openxmlformats.org/officeDocument/2006/relationships/image" Target="../media/image290.png"/><Relationship Id="rId4" Type="http://schemas.openxmlformats.org/officeDocument/2006/relationships/image" Target="../media/image294.png"/><Relationship Id="rId5" Type="http://schemas.openxmlformats.org/officeDocument/2006/relationships/image" Target="../media/image291.png"/><Relationship Id="rId6" Type="http://schemas.openxmlformats.org/officeDocument/2006/relationships/image" Target="../media/image303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4.png"/><Relationship Id="rId3" Type="http://schemas.openxmlformats.org/officeDocument/2006/relationships/image" Target="../media/image292.png"/><Relationship Id="rId4" Type="http://schemas.openxmlformats.org/officeDocument/2006/relationships/image" Target="../media/image305.png"/><Relationship Id="rId9" Type="http://schemas.openxmlformats.org/officeDocument/2006/relationships/image" Target="../media/image307.png"/><Relationship Id="rId5" Type="http://schemas.openxmlformats.org/officeDocument/2006/relationships/image" Target="../media/image293.png"/><Relationship Id="rId6" Type="http://schemas.openxmlformats.org/officeDocument/2006/relationships/image" Target="../media/image300.png"/><Relationship Id="rId7" Type="http://schemas.openxmlformats.org/officeDocument/2006/relationships/image" Target="../media/image295.png"/><Relationship Id="rId8" Type="http://schemas.openxmlformats.org/officeDocument/2006/relationships/image" Target="../media/image297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1.png"/><Relationship Id="rId3" Type="http://schemas.openxmlformats.org/officeDocument/2006/relationships/image" Target="../media/image306.png"/><Relationship Id="rId4" Type="http://schemas.openxmlformats.org/officeDocument/2006/relationships/image" Target="../media/image308.png"/><Relationship Id="rId9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09.png"/><Relationship Id="rId7" Type="http://schemas.openxmlformats.org/officeDocument/2006/relationships/image" Target="../media/image316.png"/><Relationship Id="rId8" Type="http://schemas.openxmlformats.org/officeDocument/2006/relationships/image" Target="../media/image310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6.png"/><Relationship Id="rId3" Type="http://schemas.openxmlformats.org/officeDocument/2006/relationships/image" Target="../media/image328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0.png"/><Relationship Id="rId3" Type="http://schemas.openxmlformats.org/officeDocument/2006/relationships/image" Target="../media/image3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4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5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5.png"/><Relationship Id="rId3" Type="http://schemas.openxmlformats.org/officeDocument/2006/relationships/image" Target="../media/image34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5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51.png"/><Relationship Id="rId7" Type="http://schemas.openxmlformats.org/officeDocument/2006/relationships/image" Target="../media/image5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6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74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69.png"/><Relationship Id="rId7" Type="http://schemas.openxmlformats.org/officeDocument/2006/relationships/image" Target="../media/image73.png"/><Relationship Id="rId8" Type="http://schemas.openxmlformats.org/officeDocument/2006/relationships/image" Target="../media/image8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70.png"/><Relationship Id="rId4" Type="http://schemas.openxmlformats.org/officeDocument/2006/relationships/image" Target="../media/image78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Relationship Id="rId7" Type="http://schemas.openxmlformats.org/officeDocument/2006/relationships/image" Target="../media/image76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6.png"/><Relationship Id="rId6" Type="http://schemas.openxmlformats.org/officeDocument/2006/relationships/image" Target="../media/image8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9" Type="http://schemas.openxmlformats.org/officeDocument/2006/relationships/image" Target="../media/image88.png"/><Relationship Id="rId5" Type="http://schemas.openxmlformats.org/officeDocument/2006/relationships/image" Target="../media/image93.png"/><Relationship Id="rId6" Type="http://schemas.openxmlformats.org/officeDocument/2006/relationships/image" Target="../media/image91.png"/><Relationship Id="rId7" Type="http://schemas.openxmlformats.org/officeDocument/2006/relationships/image" Target="../media/image95.png"/><Relationship Id="rId8" Type="http://schemas.openxmlformats.org/officeDocument/2006/relationships/image" Target="../media/image9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9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8.png"/><Relationship Id="rId3" Type="http://schemas.openxmlformats.org/officeDocument/2006/relationships/image" Target="../media/image10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2.png"/><Relationship Id="rId4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2.png"/><Relationship Id="rId4" Type="http://schemas.openxmlformats.org/officeDocument/2006/relationships/image" Target="../media/image11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2.png"/><Relationship Id="rId4" Type="http://schemas.openxmlformats.org/officeDocument/2006/relationships/image" Target="../media/image1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2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3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4.png"/><Relationship Id="rId4" Type="http://schemas.openxmlformats.org/officeDocument/2006/relationships/image" Target="../media/image12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38.png"/><Relationship Id="rId4" Type="http://schemas.openxmlformats.org/officeDocument/2006/relationships/image" Target="../media/image11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Relationship Id="rId3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Relationship Id="rId3" Type="http://schemas.openxmlformats.org/officeDocument/2006/relationships/image" Target="../media/image128.png"/><Relationship Id="rId4" Type="http://schemas.openxmlformats.org/officeDocument/2006/relationships/image" Target="../media/image132.png"/><Relationship Id="rId5" Type="http://schemas.openxmlformats.org/officeDocument/2006/relationships/image" Target="../media/image12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27.png"/><Relationship Id="rId4" Type="http://schemas.openxmlformats.org/officeDocument/2006/relationships/image" Target="../media/image131.png"/><Relationship Id="rId5" Type="http://schemas.openxmlformats.org/officeDocument/2006/relationships/image" Target="../media/image134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35.png"/><Relationship Id="rId4" Type="http://schemas.openxmlformats.org/officeDocument/2006/relationships/image" Target="../media/image140.png"/><Relationship Id="rId5" Type="http://schemas.openxmlformats.org/officeDocument/2006/relationships/image" Target="../media/image144.png"/><Relationship Id="rId6" Type="http://schemas.openxmlformats.org/officeDocument/2006/relationships/image" Target="../media/image14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41.png"/><Relationship Id="rId4" Type="http://schemas.openxmlformats.org/officeDocument/2006/relationships/image" Target="../media/image140.png"/><Relationship Id="rId5" Type="http://schemas.openxmlformats.org/officeDocument/2006/relationships/image" Target="../media/image145.png"/><Relationship Id="rId6" Type="http://schemas.openxmlformats.org/officeDocument/2006/relationships/image" Target="../media/image14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4.png"/><Relationship Id="rId3" Type="http://schemas.openxmlformats.org/officeDocument/2006/relationships/image" Target="../media/image143.png"/><Relationship Id="rId4" Type="http://schemas.openxmlformats.org/officeDocument/2006/relationships/image" Target="../media/image146.png"/><Relationship Id="rId5" Type="http://schemas.openxmlformats.org/officeDocument/2006/relationships/image" Target="../media/image15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Relationship Id="rId3" Type="http://schemas.openxmlformats.org/officeDocument/2006/relationships/image" Target="../media/image150.png"/><Relationship Id="rId4" Type="http://schemas.openxmlformats.org/officeDocument/2006/relationships/image" Target="../media/image149.png"/><Relationship Id="rId5" Type="http://schemas.openxmlformats.org/officeDocument/2006/relationships/image" Target="../media/image148.png"/><Relationship Id="rId6" Type="http://schemas.openxmlformats.org/officeDocument/2006/relationships/image" Target="../media/image16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53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0.png"/><Relationship Id="rId3" Type="http://schemas.openxmlformats.org/officeDocument/2006/relationships/image" Target="../media/image162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64.png"/><Relationship Id="rId7" Type="http://schemas.openxmlformats.org/officeDocument/2006/relationships/image" Target="../media/image16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5.png"/><Relationship Id="rId3" Type="http://schemas.openxmlformats.org/officeDocument/2006/relationships/image" Target="../media/image167.png"/><Relationship Id="rId4" Type="http://schemas.openxmlformats.org/officeDocument/2006/relationships/image" Target="../media/image169.png"/><Relationship Id="rId5" Type="http://schemas.openxmlformats.org/officeDocument/2006/relationships/image" Target="../media/image166.png"/><Relationship Id="rId6" Type="http://schemas.openxmlformats.org/officeDocument/2006/relationships/image" Target="../media/image171.png"/><Relationship Id="rId7" Type="http://schemas.openxmlformats.org/officeDocument/2006/relationships/image" Target="../media/image17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68.png"/><Relationship Id="rId4" Type="http://schemas.openxmlformats.org/officeDocument/2006/relationships/image" Target="../media/image174.png"/><Relationship Id="rId5" Type="http://schemas.openxmlformats.org/officeDocument/2006/relationships/image" Target="../media/image17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3.png"/><Relationship Id="rId3" Type="http://schemas.openxmlformats.org/officeDocument/2006/relationships/image" Target="../media/image178.png"/><Relationship Id="rId4" Type="http://schemas.openxmlformats.org/officeDocument/2006/relationships/image" Target="../media/image172.png"/><Relationship Id="rId5" Type="http://schemas.openxmlformats.org/officeDocument/2006/relationships/image" Target="../media/image182.png"/><Relationship Id="rId6" Type="http://schemas.openxmlformats.org/officeDocument/2006/relationships/image" Target="../media/image175.png"/><Relationship Id="rId7" Type="http://schemas.openxmlformats.org/officeDocument/2006/relationships/image" Target="../media/image181.png"/><Relationship Id="rId8" Type="http://schemas.openxmlformats.org/officeDocument/2006/relationships/image" Target="../media/image17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9.png"/><Relationship Id="rId3" Type="http://schemas.openxmlformats.org/officeDocument/2006/relationships/image" Target="../media/image183.png"/><Relationship Id="rId4" Type="http://schemas.openxmlformats.org/officeDocument/2006/relationships/image" Target="../media/image180.png"/><Relationship Id="rId5" Type="http://schemas.openxmlformats.org/officeDocument/2006/relationships/image" Target="../media/image190.png"/><Relationship Id="rId6" Type="http://schemas.openxmlformats.org/officeDocument/2006/relationships/image" Target="../media/image184.png"/><Relationship Id="rId7" Type="http://schemas.openxmlformats.org/officeDocument/2006/relationships/image" Target="../media/image188.png"/><Relationship Id="rId8" Type="http://schemas.openxmlformats.org/officeDocument/2006/relationships/image" Target="../media/image18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87.png"/><Relationship Id="rId4" Type="http://schemas.openxmlformats.org/officeDocument/2006/relationships/image" Target="../media/image186.png"/><Relationship Id="rId5" Type="http://schemas.openxmlformats.org/officeDocument/2006/relationships/image" Target="../media/image200.png"/><Relationship Id="rId6" Type="http://schemas.openxmlformats.org/officeDocument/2006/relationships/image" Target="../media/image19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7.png"/><Relationship Id="rId3" Type="http://schemas.openxmlformats.org/officeDocument/2006/relationships/image" Target="../media/image189.png"/><Relationship Id="rId4" Type="http://schemas.openxmlformats.org/officeDocument/2006/relationships/image" Target="../media/image191.png"/><Relationship Id="rId9" Type="http://schemas.openxmlformats.org/officeDocument/2006/relationships/image" Target="../media/image195.png"/><Relationship Id="rId5" Type="http://schemas.openxmlformats.org/officeDocument/2006/relationships/image" Target="../media/image193.png"/><Relationship Id="rId6" Type="http://schemas.openxmlformats.org/officeDocument/2006/relationships/image" Target="../media/image198.png"/><Relationship Id="rId7" Type="http://schemas.openxmlformats.org/officeDocument/2006/relationships/image" Target="../media/image192.png"/><Relationship Id="rId8" Type="http://schemas.openxmlformats.org/officeDocument/2006/relationships/image" Target="../media/image19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7.png"/><Relationship Id="rId3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Relationship Id="rId5" Type="http://schemas.openxmlformats.org/officeDocument/2006/relationships/image" Target="../media/image199.png"/><Relationship Id="rId6" Type="http://schemas.openxmlformats.org/officeDocument/2006/relationships/image" Target="../media/image206.png"/><Relationship Id="rId7" Type="http://schemas.openxmlformats.org/officeDocument/2006/relationships/image" Target="../media/image204.png"/><Relationship Id="rId8" Type="http://schemas.openxmlformats.org/officeDocument/2006/relationships/image" Target="../media/image203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6.png"/><Relationship Id="rId3" Type="http://schemas.openxmlformats.org/officeDocument/2006/relationships/image" Target="../media/image210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4.png"/><Relationship Id="rId3" Type="http://schemas.openxmlformats.org/officeDocument/2006/relationships/image" Target="../media/image2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6" name="Google Shape;2026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Google Shape;2030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1" name="Google Shape;2031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3" name="Google Shape;2033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4" name="Google Shape;20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5" name="Google Shape;2035;p10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6" name="Google Shape;2036;p10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7" name="Google Shape;2037;p10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38" name="Google Shape;203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0" name="Google Shape;2040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1" name="Google Shape;2041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3" name="Google Shape;204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4" name="Google Shape;2044;p10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5" name="Google Shape;2045;p10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6" name="Google Shape;2046;p10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7" name="Google Shape;204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oogle Shape;2050;p10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1" name="Google Shape;2051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3" name="Google Shape;20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4" name="Google Shape;2054;p10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5" name="Google Shape;2055;p10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6" name="Google Shape;2056;p10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7" name="Google Shape;20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1" name="Google Shape;2061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2" name="Google Shape;206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3" name="Google Shape;206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5" name="Google Shape;2065;p10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6" name="Google Shape;2066;p10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7" name="Google Shape;2067;p10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68" name="Google Shape;2068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p10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p10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2" name="Google Shape;2072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3" name="Google Shape;2073;p10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6" name="Google Shape;2076;p1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1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8" name="Google Shape;2078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9" name="Google Shape;2079;p1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2" name="Google Shape;2082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83" name="Google Shape;2083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4" name="Google Shape;2084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5" name="Google Shape;2085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6" name="Google Shape;2086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7" name="Google Shape;2087;p11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Google Shape;2089;p11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11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1" name="Google Shape;2091;p11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2" name="Google Shape;2092;p11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3" name="Google Shape;2093;p11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5" name="Google Shape;2095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6" name="Google Shape;2096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7" name="Google Shape;2097;p11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p1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0" name="Google Shape;2100;p11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1" name="Google Shape;2101;p11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3" name="Google Shape;2103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" name="Google Shape;2105;p1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9" name="Google Shape;2109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0" name="Google Shape;2110;p1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1" name="Google Shape;211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11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4" name="Google Shape;2114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6" name="Google Shape;211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8" name="Google Shape;2118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9" name="Google Shape;2119;p11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1" name="Google Shape;2121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2" name="Google Shape;2122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3" name="Google Shape;2123;p11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11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7" name="Google Shape;2127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8" name="Google Shape;2128;p1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9" name="Google Shape;2129;p1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0" name="Google Shape;2130;p11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1" name="Google Shape;2131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2" name="Google Shape;2132;p11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3" name="Google Shape;2133;p1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Google Shape;2135;p1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7" name="Google Shape;213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9" name="Google Shape;2139;p11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0" name="Google Shape;2140;p11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1" name="Google Shape;2141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2" name="Google Shape;2142;p1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3" name="Google Shape;2143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1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6" name="Google Shape;2146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7" name="Google Shape;2147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8" name="Google Shape;2148;p1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9" name="Google Shape;2149;p11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0" name="Google Shape;2150;p11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1" name="Google Shape;2151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2" name="Google Shape;2152;p1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3" name="Google Shape;2153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1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7" name="Google Shape;2157;p11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1" name="Google Shape;2161;p1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2" name="Google Shape;2162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4" name="Google Shape;2164;p11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12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67" name="Google Shape;2167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8" name="Google Shape;2168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9" name="Google Shape;2169;p12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1" name="Google Shape;2171;p12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2" name="Google Shape;2172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4" name="Google Shape;2174;p12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8" name="Google Shape;2178;p1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9" name="Google Shape;2179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0" name="Google Shape;2180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1" name="Google Shape;2181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2" name="Google Shape;2182;p1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3" name="Google Shape;2183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4" name="Google Shape;2184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5" name="Google Shape;2185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6" name="Google Shape;2186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7" name="Google Shape;2187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8" name="Google Shape;2188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9" name="Google Shape;2189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0" name="Google Shape;2190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1" name="Google Shape;2191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3" name="Google Shape;2193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4" name="Google Shape;2194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5" name="Google Shape;2195;p12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6" name="Google Shape;2196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2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0" name="Google Shape;2200;p12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1" name="Google Shape;2201;p12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5" name="Google Shape;2205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6" name="Google Shape;2206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7" name="Google Shape;2207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8" name="Google Shape;2208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9" name="Google Shape;2209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0" name="Google Shape;2210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1" name="Google Shape;221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2" name="Google Shape;221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3" name="Google Shape;2213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4" name="Google Shape;2214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5" name="Google Shape;2215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6" name="Google Shape;2216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7" name="Google Shape;2217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8" name="Google Shape;2218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9" name="Google Shape;2219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0" name="Google Shape;2220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1" name="Google Shape;2221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2" name="Google Shape;2222;p12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3" name="Google Shape;2223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2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7" name="Google Shape;2227;p12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8" name="Google Shape;2228;p12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9" name="Google Shape;2229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0" name="Google Shape;2230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1" name="Google Shape;2231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2" name="Google Shape;2232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2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7" name="Google Shape;2237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38" name="Google Shape;2238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9" name="Google Shape;2239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0" name="Google Shape;2240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1" name="Google Shape;2241;p1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2" name="Google Shape;2242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3" name="Google Shape;2243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4" name="Google Shape;2244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5" name="Google Shape;2245;p12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6" name="Google Shape;2246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7" name="Google Shape;2247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8" name="Google Shape;224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9" name="Google Shape;224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0" name="Google Shape;2250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1" name="Google Shape;2251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2" name="Google Shape;2252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4" name="Google Shape;2254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5" name="Google Shape;2255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6" name="Google Shape;2256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8" name="Google Shape;2258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9" name="Google Shape;2259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0" name="Google Shape;2260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1" name="Google Shape;2261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2" name="Google Shape;2262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3" name="Google Shape;2263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4" name="Google Shape;226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5" name="Google Shape;226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6" name="Google Shape;2266;p12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7" name="Google Shape;2267;p12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8" name="Google Shape;2268;p1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2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0" name="Google Shape;2270;p12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4" name="Google Shape;2274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5" name="Google Shape;2275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6" name="Google Shape;2276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7" name="Google Shape;2277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8" name="Google Shape;2278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79" name="Google Shape;2279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0" name="Google Shape;228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1" name="Google Shape;228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2" name="Google Shape;2282;p12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3" name="Google Shape;2283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4" name="Google Shape;2284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5" name="Google Shape;228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6" name="Google Shape;228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7" name="Google Shape;2287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8" name="Google Shape;2288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89" name="Google Shape;228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0" name="Google Shape;229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2" name="Google Shape;2292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3" name="Google Shape;229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4" name="Google Shape;229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5" name="Google Shape;2295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6" name="Google Shape;2296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7" name="Google Shape;229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8" name="Google Shape;229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0" name="Google Shape;2300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1" name="Google Shape;230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2" name="Google Shape;230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3" name="Google Shape;2303;p12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4" name="Google Shape;2304;p12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2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6" name="Google Shape;2306;p12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2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1" name="Google Shape;2311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2" name="Google Shape;2312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3" name="Google Shape;2313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4" name="Google Shape;2314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5" name="Google Shape;2315;p1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6" name="Google Shape;2316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7" name="Google Shape;231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8" name="Google Shape;231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9" name="Google Shape;2319;p12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0" name="Google Shape;2320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1" name="Google Shape;2321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2" name="Google Shape;232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3" name="Google Shape;232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4" name="Google Shape;2324;p12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5" name="Google Shape;2325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6" name="Google Shape;2326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7" name="Google Shape;232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8" name="Google Shape;232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9" name="Google Shape;2329;p12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0" name="Google Shape;2330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1" name="Google Shape;2331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2" name="Google Shape;233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3" name="Google Shape;233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4" name="Google Shape;2334;p12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5" name="Google Shape;2335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6" name="Google Shape;2336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7" name="Google Shape;233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8" name="Google Shape;233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9" name="Google Shape;2339;p12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0" name="Google Shape;2340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1" name="Google Shape;2341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2" name="Google Shape;234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3" name="Google Shape;234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4" name="Google Shape;2344;p12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5" name="Google Shape;2345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6" name="Google Shape;2346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7" name="Google Shape;234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8" name="Google Shape;234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9" name="Google Shape;2349;p12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2" name="Google Shape;2352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3" name="Google Shape;2353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4" name="Google Shape;2354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5" name="Google Shape;2355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6" name="Google Shape;2356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7" name="Google Shape;2357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8" name="Google Shape;2358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59" name="Google Shape;235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0" name="Google Shape;236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1" name="Google Shape;2361;p1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2" name="Google Shape;2362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3" name="Google Shape;2363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4" name="Google Shape;236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5" name="Google Shape;236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6" name="Google Shape;2366;p1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7" name="Google Shape;2367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8" name="Google Shape;2368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69" name="Google Shape;236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0" name="Google Shape;237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1" name="Google Shape;2371;p1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2" name="Google Shape;2372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3" name="Google Shape;2373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4" name="Google Shape;237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5" name="Google Shape;237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6" name="Google Shape;2376;p1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7" name="Google Shape;2377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8" name="Google Shape;2378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79" name="Google Shape;237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0" name="Google Shape;238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1" name="Google Shape;2381;p12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2" name="Google Shape;2382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3" name="Google Shape;2383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4" name="Google Shape;238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5" name="Google Shape;238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6" name="Google Shape;2386;p12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7" name="Google Shape;2387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8" name="Google Shape;2388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89" name="Google Shape;238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0" name="Google Shape;239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1" name="Google Shape;2391;p12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2" name="Google Shape;2392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3" name="Google Shape;2393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4" name="Google Shape;239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5" name="Google Shape;239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6" name="Google Shape;2396;p12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9" name="Google Shape;2399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00" name="Google Shape;2400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1" name="Google Shape;2401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2" name="Google Shape;2402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3" name="Google Shape;2403;p1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4" name="Google Shape;2404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5" name="Google Shape;2405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6" name="Google Shape;240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7" name="Google Shape;240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8" name="Google Shape;2408;p12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9" name="Google Shape;2409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0" name="Google Shape;2410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1" name="Google Shape;241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2" name="Google Shape;241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3" name="Google Shape;2413;p12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4" name="Google Shape;2414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5" name="Google Shape;2415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6" name="Google Shape;241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7" name="Google Shape;241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8" name="Google Shape;2418;p12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9" name="Google Shape;2419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0" name="Google Shape;2420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1" name="Google Shape;242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2" name="Google Shape;242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3" name="Google Shape;2423;p12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4" name="Google Shape;2424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5" name="Google Shape;2425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6" name="Google Shape;242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7" name="Google Shape;242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8" name="Google Shape;2428;p12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9" name="Google Shape;2429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0" name="Google Shape;2430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1" name="Google Shape;243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2" name="Google Shape;243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3" name="Google Shape;2433;p12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4" name="Google Shape;2434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5" name="Google Shape;2435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6" name="Google Shape;243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7" name="Google Shape;243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8" name="Google Shape;2438;p12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9" name="Google Shape;2439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0" name="Google Shape;2440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1" name="Google Shape;244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2" name="Google Shape;244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3" name="Google Shape;2443;p12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6" name="Google Shape;2446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7" name="Google Shape;2447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8" name="Google Shape;2448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49" name="Google Shape;2449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0" name="Google Shape;2450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1" name="Google Shape;2451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2" name="Google Shape;2452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3" name="Google Shape;2453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4" name="Google Shape;2454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2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6" name="Google Shape;2456;p128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2457" name="Google Shape;2457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8" name="Google Shape;2458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9" name="Google Shape;2459;p128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128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61" name="Google Shape;2461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2" name="Google Shape;2462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3" name="Google Shape;2463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4" name="Google Shape;2464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2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" name="Google Shape;2467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0" name="Google Shape;2470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1" name="Google Shape;2471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2" name="Google Shape;2472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3" name="Google Shape;2473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4" name="Google Shape;2474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5" name="Google Shape;2475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6" name="Google Shape;2476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7" name="Google Shape;2477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8" name="Google Shape;2478;p12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9" name="Google Shape;2479;p12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0" name="Google Shape;2480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1" name="Google Shape;2481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2" name="Google Shape;2482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3" name="Google Shape;2483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4" name="Google Shape;2484;p12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5" name="Google Shape;2485;p12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8" name="Google Shape;2488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89" name="Google Shape;2489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0" name="Google Shape;2490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1" name="Google Shape;249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2" name="Google Shape;2492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3" name="Google Shape;2493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4" name="Google Shape;2494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9" name="Google Shape;2499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0" name="Google Shape;2500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5" name="Google Shape;2505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6" name="Google Shape;2506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13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9" name="Google Shape;2509;p13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0" name="Google Shape;2510;p13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1" name="Google Shape;2511;p13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2" name="Google Shape;2512;p13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6" name="Google Shape;2516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7" name="Google Shape;2517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8" name="Google Shape;2518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9" name="Google Shape;2519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0" name="Google Shape;2520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1" name="Google Shape;2521;p1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2" name="Google Shape;2522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6" name="Google Shape;2526;p1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7" name="Google Shape;2527;p1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28" name="Google Shape;2528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13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13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5" name="Google Shape;2535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6" name="Google Shape;2536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7" name="Google Shape;2537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8" name="Google Shape;2538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9" name="Google Shape;2539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0" name="Google Shape;2540;p1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1" name="Google Shape;2541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1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5" name="Google Shape;2545;p1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6" name="Google Shape;2546;p1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47" name="Google Shape;2547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p13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1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4" name="Google Shape;2554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55" name="Google Shape;2555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6" name="Google Shape;2556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7" name="Google Shape;2557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8" name="Google Shape;2558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9" name="Google Shape;2559;p1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0" name="Google Shape;2560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4" name="Google Shape;2564;p1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5" name="Google Shape;2565;p1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66" name="Google Shape;2566;p13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13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3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3" name="Google Shape;2573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4" name="Google Shape;2574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5" name="Google Shape;2575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6" name="Google Shape;2576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7" name="Google Shape;2577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8" name="Google Shape;2578;p13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9" name="Google Shape;2579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13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3" name="Google Shape;2583;p13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4" name="Google Shape;2584;p13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85" name="Google Shape;2585;p13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13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p13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2" name="Google Shape;2592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3" name="Google Shape;2593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4" name="Google Shape;2594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5" name="Google Shape;2595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6" name="Google Shape;2596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7" name="Google Shape;2597;p1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8" name="Google Shape;2598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2" name="Google Shape;2602;p1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3" name="Google Shape;2603;p1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4" name="Google Shape;2604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1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06" name="Google Shape;2606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13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1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4" name="Google Shape;2614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15" name="Google Shape;2615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6" name="Google Shape;2616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7" name="Google Shape;2617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8" name="Google Shape;2618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9" name="Google Shape;2619;p1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0" name="Google Shape;2620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1" name="Google Shape;2621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2" name="Google Shape;2622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4" name="Google Shape;2624;p1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5" name="Google Shape;2625;p1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6" name="Google Shape;2626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8" name="Google Shape;2628;p1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3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6" name="Google Shape;2636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7" name="Google Shape;2637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8" name="Google Shape;2638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39" name="Google Shape;2639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0" name="Google Shape;2640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1" name="Google Shape;2641;p1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2" name="Google Shape;2642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4" name="Google Shape;2644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6" name="Google Shape;2646;p1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7" name="Google Shape;2647;p1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0" name="Google Shape;2650;p13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13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3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8" name="Google Shape;2658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59" name="Google Shape;2659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0" name="Google Shape;2660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1" name="Google Shape;2661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2" name="Google Shape;2662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3" name="Google Shape;2663;p13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4" name="Google Shape;2664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3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8" name="Google Shape;2668;p13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9" name="Google Shape;2669;p13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0" name="Google Shape;2670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13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2" name="Google Shape;2672;p13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13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3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0" name="Google Shape;2680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81" name="Google Shape;2681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2" name="Google Shape;2682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3" name="Google Shape;2683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4" name="Google Shape;2684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5" name="Google Shape;2685;p1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6" name="Google Shape;2686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2" name="Google Shape;2692;p1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3" name="Google Shape;2693;p1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4" name="Google Shape;2694;p1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96" name="Google Shape;2696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13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" name="Google Shape;2703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5" name="Google Shape;2705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06" name="Google Shape;2706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7" name="Google Shape;2707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8" name="Google Shape;2708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9" name="Google Shape;2709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0" name="Google Shape;2710;p1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1" name="Google Shape;2711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7" name="Google Shape;2717;p1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8" name="Google Shape;2718;p1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21" name="Google Shape;2721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2" name="Google Shape;2722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0" name="Google Shape;2730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1" name="Google Shape;2731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2" name="Google Shape;2732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3" name="Google Shape;2733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4" name="Google Shape;2734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5" name="Google Shape;2735;p1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6" name="Google Shape;2736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7" name="Google Shape;2737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2" name="Google Shape;2742;p1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5" name="Google Shape;2745;p1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46" name="Google Shape;2746;p14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7" name="Google Shape;2747;p14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14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5" name="Google Shape;2755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56" name="Google Shape;2756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7" name="Google Shape;2757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8" name="Google Shape;2758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9" name="Google Shape;2759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0" name="Google Shape;2760;p14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1" name="Google Shape;2761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3" name="Google Shape;2763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6" name="Google Shape;2766;p14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7" name="Google Shape;2767;p14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8" name="Google Shape;2768;p14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9" name="Google Shape;2769;p14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4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1" name="Google Shape;2771;p14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14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14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0" name="Google Shape;2780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1" name="Google Shape;2781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2" name="Google Shape;2782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3" name="Google Shape;2783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4" name="Google Shape;2784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5" name="Google Shape;2785;p1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6" name="Google Shape;2786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2" name="Google Shape;2792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6" name="Google Shape;2796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98" name="Google Shape;2798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Google Shape;2799;p14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8" name="Google Shape;2808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09" name="Google Shape;2809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0" name="Google Shape;2810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1" name="Google Shape;281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2" name="Google Shape;2812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3" name="Google Shape;2813;p1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4" name="Google Shape;2814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1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6" name="Google Shape;2816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8" name="Google Shape;2818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6" name="Google Shape;2826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6" name="Google Shape;2836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7" name="Google Shape;283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8" name="Google Shape;2838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39" name="Google Shape;2839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0" name="Google Shape;2840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1" name="Google Shape;2841;p1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2" name="Google Shape;2842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1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1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0" name="Google Shape;2850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2" name="Google Shape;2852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54" name="Google Shape;2854;p14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14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14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4" name="Google Shape;2864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5" name="Google Shape;286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6" name="Google Shape;2866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7" name="Google Shape;2867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8" name="Google Shape;2868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9" name="Google Shape;2869;p14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0" name="Google Shape;2870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4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4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4" name="Google Shape;2874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4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4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4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4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82" name="Google Shape;2882;p14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3" name="Google Shape;2883;p14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14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1" name="Google Shape;2891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92" name="Google Shape;2892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4" name="Google Shape;2894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5" name="Google Shape;2895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6" name="Google Shape;2896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7" name="Google Shape;2897;p1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8" name="Google Shape;2898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9" name="Google Shape;2899;p1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0" name="Google Shape;2900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1" name="Google Shape;2901;p1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2" name="Google Shape;2902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3" name="Google Shape;2903;p1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12" name="Google Shape;2912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3" name="Google Shape;2913;p14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2" name="Google Shape;2922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23" name="Google Shape;2923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4" name="Google Shape;2924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5" name="Google Shape;2925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6" name="Google Shape;2926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7" name="Google Shape;2927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1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9" name="Google Shape;2929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1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1" name="Google Shape;2931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1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3" name="Google Shape;2933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1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7" name="Google Shape;2937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1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1" name="Google Shape;2941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43" name="Google Shape;2943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3" name="Google Shape;2953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54" name="Google Shape;2954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5" name="Google Shape;2955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6" name="Google Shape;2956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7" name="Google Shape;2957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8" name="Google Shape;2958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1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0" name="Google Shape;2960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2" name="Google Shape;2962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74" name="Google Shape;2974;p14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5" name="Google Shape;2975;p14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14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4" name="Google Shape;2984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85" name="Google Shape;2985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6" name="Google Shape;2986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7" name="Google Shape;2987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9" name="Google Shape;2989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15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15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3" name="Google Shape;2993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5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5" name="Google Shape;2995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5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5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5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5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3" name="Google Shape;3003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5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05" name="Google Shape;3005;p15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6" name="Google Shape;3006;p15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5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4" name="Google Shape;3014;p15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5" name="Google Shape;3015;p15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6" name="Google Shape;3016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7" name="Google Shape;3017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18" name="Google Shape;301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9" name="Google Shape;3019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0" name="Google Shape;3020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2" name="Google Shape;3022;p1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3" name="Google Shape;3023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4" name="Google Shape;3024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5" name="Google Shape;3025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6" name="Google Shape;302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Google Shape;3028;p1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9" name="Google Shape;3029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0" name="Google Shape;3030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1" name="Google Shape;3031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4" name="Google Shape;3034;p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6" name="Google Shape;3036;p1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37" name="Google Shape;3037;p15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038" name="Google Shape;3038;p155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039" name="Google Shape;3039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 txBox="1"/>
          <p:nvPr>
            <p:ph idx="7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18" name="Google Shape;1018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9" name="Google Shape;10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4" name="Google Shape;1024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6" name="Google Shape;1026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7" name="Google Shape;10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8" name="Google Shape;1028;p5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0" name="Google Shape;1030;p5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31" name="Google Shape;10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4" name="Google Shape;1034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6" name="Google Shape;10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7" name="Google Shape;1037;p5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9" name="Google Shape;1039;p5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0" name="Google Shape;10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6" name="Google Shape;10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7" name="Google Shape;1047;p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8" name="Google Shape;1048;p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0" name="Google Shape;10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5" name="Google Shape;10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6" name="Google Shape;10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9" name="Google Shape;1059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0" name="Google Shape;1060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61" name="Google Shape;1061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5" name="Google Shape;106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5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1" name="Google Shape;1071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6" name="Google Shape;1076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8" name="Google Shape;107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9" name="Google Shape;1079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60"/>
          <p:cNvSpPr txBox="1"/>
          <p:nvPr>
            <p:ph idx="3" type="body"/>
          </p:nvPr>
        </p:nvSpPr>
        <p:spPr>
          <a:xfrm>
            <a:off x="175" y="1284250"/>
            <a:ext cx="9144000" cy="3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4" name="Google Shape;1084;p6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85" name="Google Shape;1085;p6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8" name="Google Shape;108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94" name="Google Shape;1094;p6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2020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2" name="Google Shape;1102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3" name="Google Shape;1103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4" name="Google Shape;110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6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9" name="Google Shape;11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1" name="Google Shape;1111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2" name="Google Shape;1112;p6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4" name="Google Shape;1114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6" name="Google Shape;1116;p6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6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0" name="Google Shape;1120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1" name="Google Shape;112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6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24" name="Google Shape;1124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5" name="Google Shape;1125;p6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6" name="Google Shape;1126;p6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6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4" name="Google Shape;1134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6" name="Google Shape;113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0" name="Google Shape;114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6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2" name="Google Shape;1142;p6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3" name="Google Shape;1143;p6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4" name="Google Shape;1144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5" name="Google Shape;1145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6" name="Google Shape;114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0" name="Google Shape;1150;p6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5" name="Google Shape;1155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60" name="Google Shape;1160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1" name="Google Shape;1161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2" name="Google Shape;1162;p6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4" name="Google Shape;1164;p6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5" name="Google Shape;1165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6" name="Google Shape;1166;p6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7" name="Google Shape;1167;p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2" name="Google Shape;1172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3" name="Google Shape;1173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4" name="Google Shape;1174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5" name="Google Shape;117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6" name="Google Shape;1176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7" name="Google Shape;1177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8" name="Google Shape;1178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0" name="Google Shape;1180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1" name="Google Shape;1181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3" name="Google Shape;1183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4" name="Google Shape;1184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5" name="Google Shape;1185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6" name="Google Shape;118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7" name="Google Shape;118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8" name="Google Shape;1188;p7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9" name="Google Shape;1189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4" name="Google Shape;1194;p7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8" name="Google Shape;1198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9" name="Google Shape;1199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0" name="Google Shape;120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1" name="Google Shape;1201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2" name="Google Shape;1202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3" name="Google Shape;1203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4" name="Google Shape;1204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5" name="Google Shape;1205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7" name="Google Shape;1207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0" name="Google Shape;1210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3" name="Google Shape;121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5" name="Google Shape;1215;p7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6" name="Google Shape;1216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7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2" name="Google Shape;1222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3" name="Google Shape;122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1" name="Google Shape;1231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2" name="Google Shape;123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3" name="Google Shape;1233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5" name="Google Shape;1235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6" name="Google Shape;123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8" name="Google Shape;1238;p7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9" name="Google Shape;1239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1" name="Google Shape;124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4" name="Google Shape;1244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5" name="Google Shape;124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7" name="Google Shape;1247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8" name="Google Shape;1248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9" name="Google Shape;124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0" name="Google Shape;125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1" name="Google Shape;1251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2" name="Google Shape;1252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3" name="Google Shape;125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5" name="Google Shape;1255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6" name="Google Shape;1256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7" name="Google Shape;125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7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7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7" name="Google Shape;1267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8" name="Google Shape;12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9" name="Google Shape;1269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0" name="Google Shape;1270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1" name="Google Shape;1271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2" name="Google Shape;1272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3" name="Google Shape;127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5" name="Google Shape;1275;p7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7" name="Google Shape;1277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8" name="Google Shape;1278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9" name="Google Shape;1279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0" name="Google Shape;1280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1" name="Google Shape;1281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2" name="Google Shape;128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3" name="Google Shape;128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5" name="Google Shape;1285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6" name="Google Shape;1286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8" name="Google Shape;1288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9" name="Google Shape;1289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0" name="Google Shape;129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2" name="Google Shape;1292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3" name="Google Shape;1293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4" name="Google Shape;1294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6" name="Google Shape;1296;p7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0" name="Google Shape;1300;p7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4" name="Google Shape;1304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5" name="Google Shape;130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6" name="Google Shape;1306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7" name="Google Shape;130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9" name="Google Shape;1309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10" name="Google Shape;131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7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5" name="Google Shape;131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7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9" name="Google Shape;1319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20" name="Google Shape;132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2" name="Google Shape;1322;p7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3" name="Google Shape;1323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4" name="Google Shape;1324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5" name="Google Shape;132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7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30" name="Google Shape;133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7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4" name="Google Shape;1334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5" name="Google Shape;133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7" name="Google Shape;1337;p7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8" name="Google Shape;1338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9" name="Google Shape;1339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40" name="Google Shape;134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1" name="Google Shape;134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7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5" name="Google Shape;1345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6" name="Google Shape;1346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7" name="Google Shape;1347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8" name="Google Shape;1348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9" name="Google Shape;1349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0" name="Google Shape;1350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1" name="Google Shape;1351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2" name="Google Shape;135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4" name="Google Shape;1354;p7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5" name="Google Shape;1355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6" name="Google Shape;1356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7" name="Google Shape;135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9" name="Google Shape;1359;p7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0" name="Google Shape;1360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1" name="Google Shape;1361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2" name="Google Shape;136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4" name="Google Shape;1364;p7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5" name="Google Shape;1365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6" name="Google Shape;1366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7" name="Google Shape;136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9" name="Google Shape;1369;p7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0" name="Google Shape;1370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2" name="Google Shape;137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4" name="Google Shape;1374;p7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5" name="Google Shape;1375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6" name="Google Shape;1376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7" name="Google Shape;137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7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2" name="Google Shape;138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7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7" name="Google Shape;138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7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3" name="Google Shape;139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4" name="Google Shape;1394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5" name="Google Shape;1395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6" name="Google Shape;1396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9" name="Google Shape;139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7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4" name="Google Shape;140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7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9" name="Google Shape;140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7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4" name="Google Shape;141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7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9" name="Google Shape;141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7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4" name="Google Shape;142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7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9" name="Google Shape;142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7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2" name="Google Shape;1432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3" name="Google Shape;1433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4" name="Google Shape;143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7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0" name="Google Shape;1440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1" name="Google Shape;1441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2" name="Google Shape;1442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3" name="Google Shape;1443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4" name="Google Shape;1444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7" name="Google Shape;1447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9" name="Google Shape;1449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50" name="Google Shape;145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2" name="Google Shape;1452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4" name="Google Shape;1454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5" name="Google Shape;1455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7" name="Google Shape;1457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3" name="Google Shape;1463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4" name="Google Shape;1464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6" name="Google Shape;146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8" name="Google Shape;1468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9" name="Google Shape;1469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AE5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AE5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7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7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4" name="Google Shape;1474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5" name="Google Shape;1475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8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7" name="Google Shape;1477;p7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7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1" name="Google Shape;1481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2" name="Google Shape;1482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4" name="Google Shape;1484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5" name="Google Shape;1485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6" name="Google Shape;1486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9" name="Google Shape;1499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2" name="Google Shape;1502;p7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3" name="Google Shape;1503;p7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7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7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9" name="Google Shape;1509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0" name="Google Shape;1510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1" name="Google Shape;1511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2" name="Google Shape;1512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3" name="Google Shape;1513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4" name="Google Shape;1514;p8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5" name="Google Shape;1515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8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0" name="Google Shape;1520;p8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21" name="Google Shape;1521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8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9" name="Google Shape;1529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0" name="Google Shape;1530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1" name="Google Shape;1531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2" name="Google Shape;1532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8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8" name="Google Shape;1538;p8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9" name="Google Shape;1539;p8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8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8" name="Google Shape;154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9" name="Google Shape;1549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0" name="Google Shape;15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1" name="Google Shape;1551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8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8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8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8" name="Google Shape;1558;p8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7" name="Google Shape;1567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8" name="Google Shape;1568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9" name="Google Shape;156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0" name="Google Shape;1570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7" name="Google Shape;1577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8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6" name="Google Shape;1586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7" name="Google Shape;1587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8" name="Google Shape;1588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9" name="Google Shape;1589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8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8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6" name="Google Shape;1596;p8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7" name="Google Shape;1597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8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9" name="Google Shape;1599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7" name="Google Shape;1607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8" name="Google Shape;160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9" name="Google Shape;1609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0" name="Google Shape;1610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1" name="Google Shape;1611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8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8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8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8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9" name="Google Shape;1619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8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9" name="Google Shape;162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0" name="Google Shape;163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1" name="Google Shape;1631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2" name="Google Shape;163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3" name="Google Shape;1633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8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5" name="Google Shape;1635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8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0" name="Google Shape;1640;p8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1" name="Google Shape;1651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2" name="Google Shape;165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3" name="Google Shape;1653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4" name="Google Shape;165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5" name="Google Shape;1655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6" name="Google Shape;1656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7" name="Google Shape;1657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1" name="Google Shape;1661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8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3" name="Google Shape;1673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4" name="Google Shape;167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5" name="Google Shape;1675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6" name="Google Shape;167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7" name="Google Shape;1677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8" name="Google Shape;1678;p8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9" name="Google Shape;167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8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8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8" name="Google Shape;1688;p8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9" name="Google Shape;1689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9" name="Google Shape;169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1" name="Google Shape;170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2" name="Google Shape;170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3" name="Google Shape;1703;p8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4" name="Google Shape;170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8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8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8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3" name="Google Shape;1713;p8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3" name="Google Shape;1723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4" name="Google Shape;172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6" name="Google Shape;172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8" name="Google Shape;1728;p9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9" name="Google Shape;172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9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6" name="Google Shape;1736;p9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9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8" name="Google Shape;1738;p9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8" name="Google Shape;174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9" name="Google Shape;174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0" name="Google Shape;1750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1" name="Google Shape;175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2" name="Google Shape;175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3" name="Google Shape;1753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0" name="Google Shape;1760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4" name="Google Shape;177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5" name="Google Shape;1775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6" name="Google Shape;177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7" name="Google Shape;1777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8" name="Google Shape;1778;p9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9" name="Google Shape;1779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9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3" name="Google Shape;1783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9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5" name="Google Shape;1785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9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9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9" name="Google Shape;1789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9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1" name="Google Shape;1791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2" name="Google Shape;180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3" name="Google Shape;1803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4" name="Google Shape;1804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5" name="Google Shape;1805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7" name="Google Shape;1807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9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9" name="Google Shape;1809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9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1" name="Google Shape;1811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9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9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9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9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0" name="Google Shape;183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1" name="Google Shape;1831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2" name="Google Shape;1832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4" name="Google Shape;1834;p9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9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7" name="Google Shape;1837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9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1" name="Google Shape;1841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9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9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5" name="Google Shape;1845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9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9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58" name="Google Shape;1858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9" name="Google Shape;1859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0" name="Google Shape;186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1" name="Google Shape;1861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3" name="Google Shape;1863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7" name="Google Shape;1867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9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4" name="Google Shape;1884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85" name="Google Shape;18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6" name="Google Shape;1886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7" name="Google Shape;18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8" name="Google Shape;1888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9" name="Google Shape;1889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9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1" name="Google Shape;1891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2" name="Google Shape;1892;p9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3" name="Google Shape;1893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9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9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7" name="Google Shape;1897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9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9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9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9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05" name="Google Shape;1905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6" name="Google Shape;191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7" name="Google Shape;1917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8" name="Google Shape;191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9" name="Google Shape;1919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0" name="Google Shape;1920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9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2" name="Google Shape;1922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9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4" name="Google Shape;1924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9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6" name="Google Shape;1926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9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8" name="Google Shape;1928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9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9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2" name="Google Shape;1932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9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9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47" name="Google Shape;1947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8" name="Google Shape;1948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9" name="Google Shape;1949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0" name="Google Shape;1950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9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3" name="Google Shape;1953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9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9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9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9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9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9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9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9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8" name="Google Shape;197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9" name="Google Shape;1979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80" name="Google Shape;198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1" name="Google Shape;1981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4" name="Google Shape;198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6" name="Google Shape;198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8" name="Google Shape;198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2" name="Google Shape;199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9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10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10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9" name="Google Shape;2009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0" name="Google Shape;2010;p1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1" name="Google Shape;20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3" name="Google Shape;2013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0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7" name="Google Shape;2017;p1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8" name="Google Shape;2018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9" name="Google Shape;20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1.xml"/><Relationship Id="rId42" Type="http://schemas.openxmlformats.org/officeDocument/2006/relationships/slideLayout" Target="../slideLayouts/slideLayout143.xml"/><Relationship Id="rId4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45.xml"/><Relationship Id="rId43" Type="http://schemas.openxmlformats.org/officeDocument/2006/relationships/slideLayout" Target="../slideLayouts/slideLayout144.xml"/><Relationship Id="rId46" Type="http://schemas.openxmlformats.org/officeDocument/2006/relationships/slideLayout" Target="../slideLayouts/slideLayout147.xml"/><Relationship Id="rId45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48" Type="http://schemas.openxmlformats.org/officeDocument/2006/relationships/slideLayout" Target="../slideLayouts/slideLayout149.xml"/><Relationship Id="rId47" Type="http://schemas.openxmlformats.org/officeDocument/2006/relationships/slideLayout" Target="../slideLayouts/slideLayout148.xml"/><Relationship Id="rId49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1.xml"/><Relationship Id="rId33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40.xml"/><Relationship Id="rId38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24.xml"/><Relationship Id="rId26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29.xml"/><Relationship Id="rId27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0.xml"/><Relationship Id="rId51" Type="http://schemas.openxmlformats.org/officeDocument/2006/relationships/slideLayout" Target="../slideLayouts/slideLayout152.xml"/><Relationship Id="rId50" Type="http://schemas.openxmlformats.org/officeDocument/2006/relationships/slideLayout" Target="../slideLayouts/slideLayout151.xml"/><Relationship Id="rId52" Type="http://schemas.openxmlformats.org/officeDocument/2006/relationships/theme" Target="../theme/theme3.xml"/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  <p:sldLayoutId id="2147483799" r:id="rId5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9.png"/><Relationship Id="rId4" Type="http://schemas.openxmlformats.org/officeDocument/2006/relationships/image" Target="../media/image323.png"/><Relationship Id="rId5" Type="http://schemas.openxmlformats.org/officeDocument/2006/relationships/image" Target="../media/image3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5.jpg"/><Relationship Id="rId4" Type="http://schemas.openxmlformats.org/officeDocument/2006/relationships/image" Target="../media/image332.png"/><Relationship Id="rId5" Type="http://schemas.openxmlformats.org/officeDocument/2006/relationships/image" Target="../media/image3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0.png"/><Relationship Id="rId4" Type="http://schemas.openxmlformats.org/officeDocument/2006/relationships/image" Target="../media/image336.png"/><Relationship Id="rId5" Type="http://schemas.openxmlformats.org/officeDocument/2006/relationships/image" Target="../media/image3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6.png"/><Relationship Id="rId4" Type="http://schemas.openxmlformats.org/officeDocument/2006/relationships/image" Target="../media/image3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7.jpg"/><Relationship Id="rId4" Type="http://schemas.openxmlformats.org/officeDocument/2006/relationships/hyperlink" Target="https://certification.comptia.org/docs/default-source/downloadablefiles/it-certification-roadmap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4.png"/><Relationship Id="rId4" Type="http://schemas.openxmlformats.org/officeDocument/2006/relationships/image" Target="../media/image3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3.png"/><Relationship Id="rId4" Type="http://schemas.openxmlformats.org/officeDocument/2006/relationships/hyperlink" Target="https://www.ziprecruiter.com/Salaries/Information-Security-Analyst-Salary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7.png"/><Relationship Id="rId4" Type="http://schemas.openxmlformats.org/officeDocument/2006/relationships/image" Target="../media/image3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1.png"/><Relationship Id="rId4" Type="http://schemas.openxmlformats.org/officeDocument/2006/relationships/image" Target="../media/image3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2.png"/><Relationship Id="rId4" Type="http://schemas.openxmlformats.org/officeDocument/2006/relationships/image" Target="../media/image3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5.png"/><Relationship Id="rId4" Type="http://schemas.openxmlformats.org/officeDocument/2006/relationships/image" Target="../media/image318.png"/><Relationship Id="rId5" Type="http://schemas.openxmlformats.org/officeDocument/2006/relationships/hyperlink" Target="https://www.comptia.org/certifications/security#examdetails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5.png"/><Relationship Id="rId4" Type="http://schemas.openxmlformats.org/officeDocument/2006/relationships/image" Target="../media/image3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dribbble.com/shots/4466150-Quizzup" TargetMode="External"/><Relationship Id="rId4" Type="http://schemas.openxmlformats.org/officeDocument/2006/relationships/image" Target="../media/image357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ert.eccouncil.org/certified-ethical-hacker.html" TargetMode="External"/><Relationship Id="rId4" Type="http://schemas.openxmlformats.org/officeDocument/2006/relationships/image" Target="../media/image353.png"/><Relationship Id="rId5" Type="http://schemas.openxmlformats.org/officeDocument/2006/relationships/image" Target="../media/image361.png"/><Relationship Id="rId6" Type="http://schemas.openxmlformats.org/officeDocument/2006/relationships/hyperlink" Target="https://www.isc2.org/Certifications/CISSP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9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1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Prep Day 1</a:t>
            </a:r>
            <a:endParaRPr/>
          </a:p>
        </p:txBody>
      </p:sp>
      <p:sp>
        <p:nvSpPr>
          <p:cNvPr id="3045" name="Google Shape;3045;p1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br>
              <a:rPr lang="en"/>
            </a:br>
            <a:r>
              <a:rPr lang="en"/>
              <a:t>InfoSec Certifications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5" name="Google Shape;3145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68601" cy="51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6" name="Google Shape;3146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Information Security Certifications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48" name="Google Shape;3148;p165"/>
          <p:cNvGrpSpPr/>
          <p:nvPr/>
        </p:nvGrpSpPr>
        <p:grpSpPr>
          <a:xfrm>
            <a:off x="437950" y="817138"/>
            <a:ext cx="776889" cy="621300"/>
            <a:chOff x="457200" y="1378813"/>
            <a:chExt cx="776889" cy="621300"/>
          </a:xfrm>
        </p:grpSpPr>
        <p:sp>
          <p:nvSpPr>
            <p:cNvPr id="3149" name="Google Shape;3149;p1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25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50" name="Google Shape;3150;p16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25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1" name="Google Shape;3151;p165"/>
          <p:cNvSpPr txBox="1"/>
          <p:nvPr>
            <p:ph idx="1" type="subTitle"/>
          </p:nvPr>
        </p:nvSpPr>
        <p:spPr>
          <a:xfrm>
            <a:off x="1386600" y="868700"/>
            <a:ext cx="7769700" cy="36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Networking</a:t>
            </a:r>
            <a:endParaRPr b="1"/>
          </a:p>
        </p:txBody>
      </p:sp>
      <p:sp>
        <p:nvSpPr>
          <p:cNvPr id="3152" name="Google Shape;3152;p165"/>
          <p:cNvSpPr txBox="1"/>
          <p:nvPr>
            <p:ph idx="3" type="body"/>
          </p:nvPr>
        </p:nvSpPr>
        <p:spPr>
          <a:xfrm>
            <a:off x="1386725" y="1284250"/>
            <a:ext cx="6728400" cy="777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Many certifications have national and local organizations that host meetings, conferences, seminars and social events. These events can provide opportunities </a:t>
            </a:r>
            <a:br>
              <a:rPr lang="en"/>
            </a:br>
            <a:r>
              <a:rPr lang="en"/>
              <a:t>to network with peers in your field.   </a:t>
            </a:r>
            <a:endParaRPr/>
          </a:p>
        </p:txBody>
      </p:sp>
      <p:cxnSp>
        <p:nvCxnSpPr>
          <p:cNvPr id="3153" name="Google Shape;3153;p1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E6E4"/>
        </a:solidFill>
      </p:bgPr>
    </p:bg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8" name="Google Shape;3158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68601" cy="51573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Google Shape;3159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Security Certifications</a:t>
            </a:r>
            <a:endParaRPr/>
          </a:p>
        </p:txBody>
      </p:sp>
      <p:sp>
        <p:nvSpPr>
          <p:cNvPr id="3160" name="Google Shape;3160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61" name="Google Shape;3161;p166"/>
          <p:cNvGrpSpPr/>
          <p:nvPr/>
        </p:nvGrpSpPr>
        <p:grpSpPr>
          <a:xfrm>
            <a:off x="437950" y="817138"/>
            <a:ext cx="776889" cy="621300"/>
            <a:chOff x="457200" y="1378813"/>
            <a:chExt cx="776889" cy="621300"/>
          </a:xfrm>
        </p:grpSpPr>
        <p:sp>
          <p:nvSpPr>
            <p:cNvPr id="3162" name="Google Shape;3162;p1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F5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63" name="Google Shape;3163;p16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F5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4" name="Google Shape;3164;p166"/>
          <p:cNvSpPr txBox="1"/>
          <p:nvPr>
            <p:ph idx="1" type="subTitle"/>
          </p:nvPr>
        </p:nvSpPr>
        <p:spPr>
          <a:xfrm>
            <a:off x="1386600" y="868700"/>
            <a:ext cx="7769700" cy="36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Career Advancement</a:t>
            </a:r>
            <a:endParaRPr b="1"/>
          </a:p>
        </p:txBody>
      </p:sp>
      <p:sp>
        <p:nvSpPr>
          <p:cNvPr id="3165" name="Google Shape;3165;p166"/>
          <p:cNvSpPr txBox="1"/>
          <p:nvPr>
            <p:ph idx="3" type="body"/>
          </p:nvPr>
        </p:nvSpPr>
        <p:spPr>
          <a:xfrm>
            <a:off x="1386725" y="1284250"/>
            <a:ext cx="4526100" cy="777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Information security certifications can also place </a:t>
            </a:r>
            <a:br>
              <a:rPr lang="en"/>
            </a:br>
            <a:r>
              <a:rPr lang="en"/>
              <a:t>more established professionals in a stronger position </a:t>
            </a:r>
            <a:br>
              <a:rPr lang="en"/>
            </a:br>
            <a:r>
              <a:rPr lang="en"/>
              <a:t>to obtain a promotion.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cxnSp>
        <p:nvCxnSpPr>
          <p:cNvPr id="3166" name="Google Shape;3166;p1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6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Levels</a:t>
            </a:r>
            <a:r>
              <a:rPr lang="en"/>
              <a:t> of InfoSec Certifications</a:t>
            </a:r>
            <a:endParaRPr/>
          </a:p>
        </p:txBody>
      </p:sp>
      <p:sp>
        <p:nvSpPr>
          <p:cNvPr id="3172" name="Google Shape;3172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E6E4"/>
        </a:solidFill>
      </p:bgPr>
    </p:bg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7" name="Google Shape;3177;p168"/>
          <p:cNvPicPr preferRelativeResize="0"/>
          <p:nvPr/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175" y="2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p168"/>
          <p:cNvSpPr/>
          <p:nvPr/>
        </p:nvSpPr>
        <p:spPr>
          <a:xfrm>
            <a:off x="665350" y="3549800"/>
            <a:ext cx="2276700" cy="1407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28575">
            <a:solidFill>
              <a:srgbClr val="EF14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146C"/>
                </a:solidFill>
                <a:latin typeface="Roboto"/>
                <a:ea typeface="Roboto"/>
                <a:cs typeface="Roboto"/>
                <a:sym typeface="Roboto"/>
              </a:rPr>
              <a:t>Beginner information </a:t>
            </a:r>
            <a:br>
              <a:rPr b="1" lang="en">
                <a:solidFill>
                  <a:srgbClr val="EF146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rgbClr val="EF146C"/>
                </a:solidFill>
                <a:latin typeface="Roboto"/>
                <a:ea typeface="Roboto"/>
                <a:cs typeface="Roboto"/>
                <a:sym typeface="Roboto"/>
              </a:rPr>
              <a:t>security certifications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first certifications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individuals new to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field should obtain.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9" name="Google Shape;3179;p168"/>
          <p:cNvSpPr/>
          <p:nvPr/>
        </p:nvSpPr>
        <p:spPr>
          <a:xfrm>
            <a:off x="3383675" y="3549800"/>
            <a:ext cx="2276700" cy="1407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28575">
            <a:solidFill>
              <a:srgbClr val="1488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88C8"/>
                </a:solidFill>
                <a:latin typeface="Roboto"/>
                <a:ea typeface="Roboto"/>
                <a:cs typeface="Roboto"/>
                <a:sym typeface="Roboto"/>
              </a:rPr>
              <a:t>Advanced information </a:t>
            </a:r>
            <a:br>
              <a:rPr b="1" lang="en">
                <a:solidFill>
                  <a:srgbClr val="1488C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rgbClr val="1488C8"/>
                </a:solidFill>
                <a:latin typeface="Roboto"/>
                <a:ea typeface="Roboto"/>
                <a:cs typeface="Roboto"/>
                <a:sym typeface="Roboto"/>
              </a:rPr>
              <a:t>security certifications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Should be obtained after working in the industry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several years.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0" name="Google Shape;3180;p168"/>
          <p:cNvSpPr/>
          <p:nvPr/>
        </p:nvSpPr>
        <p:spPr>
          <a:xfrm>
            <a:off x="5994775" y="3549800"/>
            <a:ext cx="2613000" cy="1407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28575">
            <a:solidFill>
              <a:srgbClr val="4FA8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B098"/>
                </a:solidFill>
                <a:latin typeface="Roboto"/>
                <a:ea typeface="Roboto"/>
                <a:cs typeface="Roboto"/>
                <a:sym typeface="Roboto"/>
              </a:rPr>
              <a:t>Specialized information</a:t>
            </a:r>
            <a:br>
              <a:rPr b="1" lang="en">
                <a:solidFill>
                  <a:srgbClr val="0BB09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>
                <a:solidFill>
                  <a:srgbClr val="0BB098"/>
                </a:solidFill>
                <a:latin typeface="Roboto"/>
                <a:ea typeface="Roboto"/>
                <a:cs typeface="Roboto"/>
                <a:sym typeface="Roboto"/>
              </a:rPr>
              <a:t>security certifications</a:t>
            </a:r>
            <a:endParaRPr b="1">
              <a:solidFill>
                <a:srgbClr val="4FA78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on a specific domain and should be obtained after working in the industry for several years.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1" name="Google Shape;3181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InfoSec Certifications</a:t>
            </a:r>
            <a:endParaRPr/>
          </a:p>
        </p:txBody>
      </p:sp>
      <p:sp>
        <p:nvSpPr>
          <p:cNvPr id="3182" name="Google Shape;3182;p168"/>
          <p:cNvSpPr txBox="1"/>
          <p:nvPr>
            <p:ph idx="1" type="subTitle"/>
          </p:nvPr>
        </p:nvSpPr>
        <p:spPr>
          <a:xfrm>
            <a:off x="-49975" y="6502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Certifications can be broken into three categories:</a:t>
            </a:r>
            <a:endParaRPr/>
          </a:p>
        </p:txBody>
      </p:sp>
      <p:sp>
        <p:nvSpPr>
          <p:cNvPr id="3183" name="Google Shape;3183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4" name="Google Shape;3184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7FF"/>
        </a:solidFill>
      </p:bgPr>
    </p:bg>
    <p:spTree>
      <p:nvGrpSpPr>
        <p:cNvPr id="3188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p169"/>
          <p:cNvSpPr/>
          <p:nvPr/>
        </p:nvSpPr>
        <p:spPr>
          <a:xfrm>
            <a:off x="141800" y="589000"/>
            <a:ext cx="3621300" cy="175800"/>
          </a:xfrm>
          <a:prstGeom prst="rect">
            <a:avLst/>
          </a:prstGeom>
          <a:solidFill>
            <a:srgbClr val="CA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69"/>
          <p:cNvSpPr/>
          <p:nvPr/>
        </p:nvSpPr>
        <p:spPr>
          <a:xfrm>
            <a:off x="3588550" y="228600"/>
            <a:ext cx="5307900" cy="452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192" name="Google Shape;3192;p169"/>
          <p:cNvSpPr txBox="1"/>
          <p:nvPr>
            <p:ph type="title"/>
          </p:nvPr>
        </p:nvSpPr>
        <p:spPr>
          <a:xfrm>
            <a:off x="-12300" y="0"/>
            <a:ext cx="3557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Beginner</a:t>
            </a:r>
            <a:r>
              <a:rPr lang="en">
                <a:solidFill>
                  <a:schemeClr val="dk1"/>
                </a:solidFill>
              </a:rPr>
              <a:t> Certifications</a:t>
            </a:r>
            <a:endParaRPr/>
          </a:p>
        </p:txBody>
      </p:sp>
      <p:sp>
        <p:nvSpPr>
          <p:cNvPr id="3193" name="Google Shape;3193;p169"/>
          <p:cNvSpPr txBox="1"/>
          <p:nvPr>
            <p:ph idx="1" type="subTitle"/>
          </p:nvPr>
        </p:nvSpPr>
        <p:spPr>
          <a:xfrm>
            <a:off x="-12300" y="1003225"/>
            <a:ext cx="3382800" cy="2626200"/>
          </a:xfrm>
          <a:prstGeom prst="rect">
            <a:avLst/>
          </a:prstGeom>
        </p:spPr>
        <p:txBody>
          <a:bodyPr anchorCtr="0" anchor="t" bIns="91425" lIns="457200" spcFirstLastPara="1" rIns="0" wrap="square" tIns="18287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</a:t>
            </a:r>
            <a:r>
              <a:rPr lang="en"/>
              <a:t>ypically do not have minimum work requirements or prerequisite courses.</a:t>
            </a:r>
            <a:endParaRPr/>
          </a:p>
          <a:p>
            <a:pPr indent="-203200" lvl="0" marL="2286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Typically</a:t>
            </a:r>
            <a:r>
              <a:rPr lang="en"/>
              <a:t> broad in the subjects that they cover.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194" name="Google Shape;3194;p169"/>
          <p:cNvPicPr preferRelativeResize="0"/>
          <p:nvPr/>
        </p:nvPicPr>
        <p:blipFill rotWithShape="1">
          <a:blip r:embed="rId3">
            <a:alphaModFix/>
          </a:blip>
          <a:srcRect b="19051" l="28408" r="27932" t="13463"/>
          <a:stretch/>
        </p:blipFill>
        <p:spPr>
          <a:xfrm>
            <a:off x="5107325" y="734288"/>
            <a:ext cx="2270361" cy="194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5" name="Google Shape;3195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601" y="2729326"/>
            <a:ext cx="1883174" cy="18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6" name="Google Shape;3196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300" y="2822310"/>
            <a:ext cx="2010522" cy="1697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169"/>
          <p:cNvSpPr txBox="1"/>
          <p:nvPr/>
        </p:nvSpPr>
        <p:spPr>
          <a:xfrm>
            <a:off x="3763100" y="370850"/>
            <a:ext cx="4995600" cy="31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Examples include: Security+, CEH, and GSEC</a:t>
            </a:r>
            <a:endParaRPr sz="16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198" name="Google Shape;3198;p169"/>
          <p:cNvCxnSpPr/>
          <p:nvPr/>
        </p:nvCxnSpPr>
        <p:spPr>
          <a:xfrm>
            <a:off x="274375" y="1003230"/>
            <a:ext cx="33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7FF"/>
        </a:solidFill>
      </p:bgPr>
    </p:bg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170"/>
          <p:cNvSpPr/>
          <p:nvPr/>
        </p:nvSpPr>
        <p:spPr>
          <a:xfrm>
            <a:off x="141800" y="589000"/>
            <a:ext cx="3621300" cy="175800"/>
          </a:xfrm>
          <a:prstGeom prst="rect">
            <a:avLst/>
          </a:prstGeom>
          <a:solidFill>
            <a:srgbClr val="CA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170"/>
          <p:cNvSpPr/>
          <p:nvPr/>
        </p:nvSpPr>
        <p:spPr>
          <a:xfrm>
            <a:off x="3588550" y="228600"/>
            <a:ext cx="5307900" cy="452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170"/>
          <p:cNvSpPr txBox="1"/>
          <p:nvPr/>
        </p:nvSpPr>
        <p:spPr>
          <a:xfrm>
            <a:off x="3763100" y="370850"/>
            <a:ext cx="4995600" cy="31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Examples include: CISM and CISSP</a:t>
            </a:r>
            <a:endParaRPr sz="16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06" name="Google Shape;3206;p1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207" name="Google Shape;3207;p170"/>
          <p:cNvSpPr txBox="1"/>
          <p:nvPr>
            <p:ph type="title"/>
          </p:nvPr>
        </p:nvSpPr>
        <p:spPr>
          <a:xfrm>
            <a:off x="-12300" y="0"/>
            <a:ext cx="3557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Advanced</a:t>
            </a:r>
            <a:r>
              <a:rPr lang="en">
                <a:solidFill>
                  <a:schemeClr val="dk1"/>
                </a:solidFill>
              </a:rPr>
              <a:t> Certifications</a:t>
            </a:r>
            <a:endParaRPr/>
          </a:p>
        </p:txBody>
      </p:sp>
      <p:sp>
        <p:nvSpPr>
          <p:cNvPr id="3208" name="Google Shape;3208;p170"/>
          <p:cNvSpPr txBox="1"/>
          <p:nvPr>
            <p:ph idx="1" type="subTitle"/>
          </p:nvPr>
        </p:nvSpPr>
        <p:spPr>
          <a:xfrm>
            <a:off x="-12300" y="1003225"/>
            <a:ext cx="3382800" cy="3087000"/>
          </a:xfrm>
          <a:prstGeom prst="rect">
            <a:avLst/>
          </a:prstGeom>
        </p:spPr>
        <p:txBody>
          <a:bodyPr anchorCtr="0" anchor="t" bIns="91425" lIns="457200" spcFirstLastPara="1" rIns="0" wrap="square" tIns="18287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Often</a:t>
            </a:r>
            <a:r>
              <a:rPr lang="en"/>
              <a:t> focus on security management.</a:t>
            </a:r>
            <a:endParaRPr/>
          </a:p>
          <a:p>
            <a:pPr indent="-203200" lvl="0" marL="2286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Typically have minimum work requirements and prerequisite courses.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cxnSp>
        <p:nvCxnSpPr>
          <p:cNvPr id="3209" name="Google Shape;3209;p170"/>
          <p:cNvCxnSpPr/>
          <p:nvPr/>
        </p:nvCxnSpPr>
        <p:spPr>
          <a:xfrm>
            <a:off x="274375" y="1003230"/>
            <a:ext cx="33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10" name="Google Shape;3210;p170"/>
          <p:cNvPicPr preferRelativeResize="0"/>
          <p:nvPr/>
        </p:nvPicPr>
        <p:blipFill rotWithShape="1">
          <a:blip r:embed="rId3">
            <a:alphaModFix/>
          </a:blip>
          <a:srcRect b="23158" l="0" r="0" t="14215"/>
          <a:stretch/>
        </p:blipFill>
        <p:spPr>
          <a:xfrm>
            <a:off x="4208275" y="866825"/>
            <a:ext cx="4188400" cy="17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625" y="3144912"/>
            <a:ext cx="4655451" cy="14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2" name="Google Shape;3212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825337" y="409537"/>
            <a:ext cx="860175" cy="51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7FF"/>
        </a:solidFill>
      </p:bgPr>
    </p:bg>
    <p:spTree>
      <p:nvGrpSpPr>
        <p:cNvPr id="3216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" name="Google Shape;3217;p171"/>
          <p:cNvSpPr/>
          <p:nvPr/>
        </p:nvSpPr>
        <p:spPr>
          <a:xfrm>
            <a:off x="141800" y="589000"/>
            <a:ext cx="3621300" cy="175800"/>
          </a:xfrm>
          <a:prstGeom prst="rect">
            <a:avLst/>
          </a:prstGeom>
          <a:solidFill>
            <a:srgbClr val="CA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71"/>
          <p:cNvSpPr/>
          <p:nvPr/>
        </p:nvSpPr>
        <p:spPr>
          <a:xfrm>
            <a:off x="3588550" y="228600"/>
            <a:ext cx="5307900" cy="452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220" name="Google Shape;3220;p171"/>
          <p:cNvSpPr txBox="1"/>
          <p:nvPr>
            <p:ph type="title"/>
          </p:nvPr>
        </p:nvSpPr>
        <p:spPr>
          <a:xfrm>
            <a:off x="-12300" y="0"/>
            <a:ext cx="3557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</a:t>
            </a:r>
            <a:r>
              <a:rPr lang="en">
                <a:solidFill>
                  <a:schemeClr val="dk1"/>
                </a:solidFill>
              </a:rPr>
              <a:t> Certifications</a:t>
            </a:r>
            <a:endParaRPr/>
          </a:p>
        </p:txBody>
      </p:sp>
      <p:sp>
        <p:nvSpPr>
          <p:cNvPr id="3221" name="Google Shape;3221;p171"/>
          <p:cNvSpPr txBox="1"/>
          <p:nvPr>
            <p:ph idx="1" type="subTitle"/>
          </p:nvPr>
        </p:nvSpPr>
        <p:spPr>
          <a:xfrm>
            <a:off x="-12300" y="1003225"/>
            <a:ext cx="3382800" cy="3087000"/>
          </a:xfrm>
          <a:prstGeom prst="rect">
            <a:avLst/>
          </a:prstGeom>
        </p:spPr>
        <p:txBody>
          <a:bodyPr anchorCtr="0" anchor="t" bIns="91425" lIns="457200" spcFirstLastPara="1" rIns="0" wrap="square" tIns="182875">
            <a:no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Typically</a:t>
            </a:r>
            <a:r>
              <a:rPr lang="en"/>
              <a:t> have minimum work requirements and prerequisite courses. </a:t>
            </a:r>
            <a:endParaRPr/>
          </a:p>
          <a:p>
            <a:pPr indent="-203200" lvl="0" marL="2286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Specific in the subjects that they cover.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71"/>
          <p:cNvSpPr txBox="1"/>
          <p:nvPr/>
        </p:nvSpPr>
        <p:spPr>
          <a:xfrm>
            <a:off x="3844575" y="1047125"/>
            <a:ext cx="26505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GIAC Certified Forensic Examiner (GCFE) </a:t>
            </a:r>
            <a:b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is specific to forensics professionals.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23" name="Google Shape;3223;p171"/>
          <p:cNvCxnSpPr/>
          <p:nvPr/>
        </p:nvCxnSpPr>
        <p:spPr>
          <a:xfrm>
            <a:off x="274375" y="1003230"/>
            <a:ext cx="33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4" name="Google Shape;3224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851" y="409990"/>
            <a:ext cx="1814925" cy="181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851" y="2775458"/>
            <a:ext cx="1763951" cy="17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6" name="Google Shape;3226;p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874412" y="77612"/>
            <a:ext cx="860175" cy="503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7" name="Google Shape;3227;p171"/>
          <p:cNvSpPr txBox="1"/>
          <p:nvPr/>
        </p:nvSpPr>
        <p:spPr>
          <a:xfrm>
            <a:off x="3844575" y="3174075"/>
            <a:ext cx="26505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Offensive Security Certified Professional (OSCP)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PenTest+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are specific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to penetration testers.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AF7FF"/>
        </a:solidFill>
      </p:bgPr>
    </p:bg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172"/>
          <p:cNvSpPr/>
          <p:nvPr/>
        </p:nvSpPr>
        <p:spPr>
          <a:xfrm>
            <a:off x="3588550" y="2778524"/>
            <a:ext cx="5307900" cy="193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172"/>
          <p:cNvSpPr/>
          <p:nvPr/>
        </p:nvSpPr>
        <p:spPr>
          <a:xfrm>
            <a:off x="141800" y="589000"/>
            <a:ext cx="3621300" cy="175800"/>
          </a:xfrm>
          <a:prstGeom prst="rect">
            <a:avLst/>
          </a:prstGeom>
          <a:solidFill>
            <a:srgbClr val="CAF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172"/>
          <p:cNvSpPr/>
          <p:nvPr/>
        </p:nvSpPr>
        <p:spPr>
          <a:xfrm>
            <a:off x="3588550" y="228600"/>
            <a:ext cx="5307900" cy="242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1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236" name="Google Shape;3236;p172"/>
          <p:cNvSpPr txBox="1"/>
          <p:nvPr>
            <p:ph type="title"/>
          </p:nvPr>
        </p:nvSpPr>
        <p:spPr>
          <a:xfrm>
            <a:off x="-12300" y="0"/>
            <a:ext cx="3557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Specialized Certifications</a:t>
            </a:r>
            <a:endParaRPr/>
          </a:p>
        </p:txBody>
      </p:sp>
      <p:sp>
        <p:nvSpPr>
          <p:cNvPr id="3237" name="Google Shape;3237;p172"/>
          <p:cNvSpPr txBox="1"/>
          <p:nvPr>
            <p:ph idx="1" type="subTitle"/>
          </p:nvPr>
        </p:nvSpPr>
        <p:spPr>
          <a:xfrm>
            <a:off x="-12300" y="1003225"/>
            <a:ext cx="3382800" cy="1374600"/>
          </a:xfrm>
          <a:prstGeom prst="rect">
            <a:avLst/>
          </a:prstGeom>
        </p:spPr>
        <p:txBody>
          <a:bodyPr anchorCtr="0" anchor="t" bIns="91425" lIns="457200" spcFirstLastPara="1" rIns="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certifications can be vendor or </a:t>
            </a:r>
            <a:br>
              <a:rPr lang="en"/>
            </a:br>
            <a:r>
              <a:rPr lang="en"/>
              <a:t>non-vendor specific.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172"/>
          <p:cNvSpPr txBox="1"/>
          <p:nvPr/>
        </p:nvSpPr>
        <p:spPr>
          <a:xfrm>
            <a:off x="3763100" y="1118325"/>
            <a:ext cx="27321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OSCP is a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non-vendor specific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penetration testing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certification.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39" name="Google Shape;3239;p172"/>
          <p:cNvCxnSpPr/>
          <p:nvPr/>
        </p:nvCxnSpPr>
        <p:spPr>
          <a:xfrm>
            <a:off x="274375" y="1003230"/>
            <a:ext cx="33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0" name="Google Shape;3240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851" y="814371"/>
            <a:ext cx="1763951" cy="176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241" name="Google Shape;3241;p172"/>
          <p:cNvSpPr txBox="1"/>
          <p:nvPr/>
        </p:nvSpPr>
        <p:spPr>
          <a:xfrm>
            <a:off x="3803900" y="3468875"/>
            <a:ext cx="26505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Cisco Certified Network Associate (CCNA) is a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vendor-specific certification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Cisco products.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2" name="Google Shape;3242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050" y="3377525"/>
            <a:ext cx="2145199" cy="11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3" name="Google Shape;3243;p172"/>
          <p:cNvSpPr txBox="1"/>
          <p:nvPr/>
        </p:nvSpPr>
        <p:spPr>
          <a:xfrm>
            <a:off x="3763100" y="370850"/>
            <a:ext cx="4995600" cy="31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Non-vendor specific</a:t>
            </a:r>
            <a:endParaRPr sz="16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44" name="Google Shape;3244;p172"/>
          <p:cNvSpPr txBox="1"/>
          <p:nvPr/>
        </p:nvSpPr>
        <p:spPr>
          <a:xfrm>
            <a:off x="3763100" y="2934250"/>
            <a:ext cx="4995600" cy="316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V</a:t>
            </a:r>
            <a:r>
              <a:rPr lang="en" sz="16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endor specific</a:t>
            </a:r>
            <a:endParaRPr sz="16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17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Career </a:t>
            </a:r>
            <a:r>
              <a:rPr lang="en"/>
              <a:t>Pathways</a:t>
            </a:r>
            <a:endParaRPr/>
          </a:p>
        </p:txBody>
      </p:sp>
      <p:sp>
        <p:nvSpPr>
          <p:cNvPr id="3250" name="Google Shape;3250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5" name="Google Shape;3255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98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Pathways</a:t>
            </a:r>
            <a:endParaRPr/>
          </a:p>
        </p:txBody>
      </p:sp>
      <p:sp>
        <p:nvSpPr>
          <p:cNvPr id="3257" name="Google Shape;3257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Penetration</a:t>
            </a:r>
            <a:r>
              <a:rPr b="1" lang="en"/>
              <a:t> testers</a:t>
            </a:r>
            <a:r>
              <a:rPr lang="en"/>
              <a:t> may follow this path: </a:t>
            </a:r>
            <a:endParaRPr/>
          </a:p>
        </p:txBody>
      </p:sp>
      <p:sp>
        <p:nvSpPr>
          <p:cNvPr id="3258" name="Google Shape;3258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9" name="Google Shape;3259;p174"/>
          <p:cNvSpPr txBox="1"/>
          <p:nvPr>
            <p:ph idx="1" type="subTitle"/>
          </p:nvPr>
        </p:nvSpPr>
        <p:spPr>
          <a:xfrm>
            <a:off x="717700" y="2973850"/>
            <a:ext cx="1192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Security+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60" name="Google Shape;3260;p174"/>
          <p:cNvSpPr txBox="1"/>
          <p:nvPr>
            <p:ph idx="2" type="subTitle"/>
          </p:nvPr>
        </p:nvSpPr>
        <p:spPr>
          <a:xfrm>
            <a:off x="2894038" y="2973850"/>
            <a:ext cx="1192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CEH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61" name="Google Shape;3261;p174"/>
          <p:cNvSpPr txBox="1"/>
          <p:nvPr>
            <p:ph idx="3" type="subTitle"/>
          </p:nvPr>
        </p:nvSpPr>
        <p:spPr>
          <a:xfrm>
            <a:off x="5070374" y="2973850"/>
            <a:ext cx="1192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CISSP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62" name="Google Shape;3262;p174"/>
          <p:cNvSpPr txBox="1"/>
          <p:nvPr>
            <p:ph idx="4" type="subTitle"/>
          </p:nvPr>
        </p:nvSpPr>
        <p:spPr>
          <a:xfrm>
            <a:off x="7239500" y="2973850"/>
            <a:ext cx="1192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OSCP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3263" name="Google Shape;3263;p174"/>
          <p:cNvGrpSpPr/>
          <p:nvPr/>
        </p:nvGrpSpPr>
        <p:grpSpPr>
          <a:xfrm>
            <a:off x="966100" y="1484463"/>
            <a:ext cx="695400" cy="722813"/>
            <a:chOff x="457200" y="1378813"/>
            <a:chExt cx="695400" cy="722813"/>
          </a:xfrm>
        </p:grpSpPr>
        <p:sp>
          <p:nvSpPr>
            <p:cNvPr id="3264" name="Google Shape;3264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CDA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5" name="Google Shape;3265;p174"/>
            <p:cNvSpPr/>
            <p:nvPr/>
          </p:nvSpPr>
          <p:spPr>
            <a:xfrm rot="10800000">
              <a:off x="634726" y="1913000"/>
              <a:ext cx="340325" cy="188625"/>
            </a:xfrm>
            <a:prstGeom prst="flowChartExtract">
              <a:avLst/>
            </a:prstGeom>
            <a:solidFill>
              <a:srgbClr val="4CDA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266" name="Google Shape;3266;p174"/>
          <p:cNvGrpSpPr/>
          <p:nvPr/>
        </p:nvGrpSpPr>
        <p:grpSpPr>
          <a:xfrm>
            <a:off x="3175275" y="1484463"/>
            <a:ext cx="695400" cy="722813"/>
            <a:chOff x="457200" y="1378813"/>
            <a:chExt cx="695400" cy="722813"/>
          </a:xfrm>
        </p:grpSpPr>
        <p:sp>
          <p:nvSpPr>
            <p:cNvPr id="3267" name="Google Shape;3267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AB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8" name="Google Shape;3268;p174"/>
            <p:cNvSpPr/>
            <p:nvPr/>
          </p:nvSpPr>
          <p:spPr>
            <a:xfrm rot="10800000">
              <a:off x="634726" y="1913000"/>
              <a:ext cx="340325" cy="188625"/>
            </a:xfrm>
            <a:prstGeom prst="flowChartExtract">
              <a:avLst/>
            </a:prstGeom>
            <a:solidFill>
              <a:srgbClr val="FAB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269" name="Google Shape;3269;p174"/>
          <p:cNvGrpSpPr/>
          <p:nvPr/>
        </p:nvGrpSpPr>
        <p:grpSpPr>
          <a:xfrm>
            <a:off x="5288400" y="1484463"/>
            <a:ext cx="695400" cy="722813"/>
            <a:chOff x="457200" y="1378813"/>
            <a:chExt cx="695400" cy="722813"/>
          </a:xfrm>
        </p:grpSpPr>
        <p:sp>
          <p:nvSpPr>
            <p:cNvPr id="3270" name="Google Shape;3270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8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1" name="Google Shape;3271;p174"/>
            <p:cNvSpPr/>
            <p:nvPr/>
          </p:nvSpPr>
          <p:spPr>
            <a:xfrm rot="10800000">
              <a:off x="634726" y="1913000"/>
              <a:ext cx="340325" cy="188625"/>
            </a:xfrm>
            <a:prstGeom prst="flowChartExtract">
              <a:avLst/>
            </a:prstGeom>
            <a:solidFill>
              <a:srgbClr val="148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272" name="Google Shape;3272;p174"/>
          <p:cNvGrpSpPr/>
          <p:nvPr/>
        </p:nvGrpSpPr>
        <p:grpSpPr>
          <a:xfrm>
            <a:off x="7459125" y="1484463"/>
            <a:ext cx="695400" cy="722813"/>
            <a:chOff x="457200" y="1378813"/>
            <a:chExt cx="695400" cy="722813"/>
          </a:xfrm>
        </p:grpSpPr>
        <p:sp>
          <p:nvSpPr>
            <p:cNvPr id="3273" name="Google Shape;3273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E65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4" name="Google Shape;3274;p174"/>
            <p:cNvSpPr/>
            <p:nvPr/>
          </p:nvSpPr>
          <p:spPr>
            <a:xfrm rot="10800000">
              <a:off x="634726" y="1913000"/>
              <a:ext cx="340325" cy="188625"/>
            </a:xfrm>
            <a:prstGeom prst="flowChartExtract">
              <a:avLst/>
            </a:prstGeom>
            <a:solidFill>
              <a:srgbClr val="E65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3275" name="Google Shape;3275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1" name="Google Shape;3051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3052" name="Google Shape;3052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class, you will be able to:</a:t>
            </a:r>
            <a:endParaRPr/>
          </a:p>
        </p:txBody>
      </p:sp>
      <p:pic>
        <p:nvPicPr>
          <p:cNvPr id="3053" name="Google Shape;3053;p157"/>
          <p:cNvPicPr preferRelativeResize="0"/>
          <p:nvPr/>
        </p:nvPicPr>
        <p:blipFill rotWithShape="1">
          <a:blip r:embed="rId3">
            <a:alphaModFix/>
          </a:blip>
          <a:srcRect b="0" l="23447" r="-7129" t="-3788"/>
          <a:stretch/>
        </p:blipFill>
        <p:spPr>
          <a:xfrm>
            <a:off x="-12301" y="1267625"/>
            <a:ext cx="4687250" cy="3706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54" name="Google Shape;3054;p157"/>
          <p:cNvSpPr/>
          <p:nvPr/>
        </p:nvSpPr>
        <p:spPr>
          <a:xfrm flipH="1">
            <a:off x="4469113" y="1303025"/>
            <a:ext cx="4428300" cy="70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83C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Explain the value of certifications in your job search </a:t>
            </a:r>
            <a:br>
              <a:rPr lang="en" sz="1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career development.</a:t>
            </a:r>
            <a:endParaRPr sz="1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5" name="Google Shape;3055;p157"/>
          <p:cNvSpPr/>
          <p:nvPr/>
        </p:nvSpPr>
        <p:spPr>
          <a:xfrm flipH="1">
            <a:off x="4469113" y="2424725"/>
            <a:ext cx="4428300" cy="70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8D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3CB5"/>
                </a:solidFill>
                <a:latin typeface="Roboto Medium"/>
                <a:ea typeface="Roboto Medium"/>
                <a:cs typeface="Roboto Medium"/>
                <a:sym typeface="Roboto Medium"/>
              </a:rPr>
              <a:t>Map out certification roadmaps based on your specific experience level and field of interest.</a:t>
            </a:r>
            <a:endParaRPr sz="1300">
              <a:solidFill>
                <a:srgbClr val="383CB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56" name="Google Shape;3056;p157"/>
          <p:cNvSpPr/>
          <p:nvPr/>
        </p:nvSpPr>
        <p:spPr>
          <a:xfrm flipH="1">
            <a:off x="4469113" y="3552950"/>
            <a:ext cx="4428300" cy="70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C9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 CompTIA’s CertMaster tool to begin preparing for the Security+ exam.</a:t>
            </a:r>
            <a:endParaRPr sz="1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9" name="Shape 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0" name="Google Shape;3280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" y="0"/>
            <a:ext cx="9168599" cy="5148389"/>
          </a:xfrm>
          <a:prstGeom prst="rect">
            <a:avLst/>
          </a:prstGeom>
          <a:noFill/>
          <a:ln>
            <a:noFill/>
          </a:ln>
        </p:spPr>
      </p:pic>
      <p:sp>
        <p:nvSpPr>
          <p:cNvPr id="3281" name="Google Shape;3281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 Pathways</a:t>
            </a:r>
            <a:endParaRPr/>
          </a:p>
        </p:txBody>
      </p:sp>
      <p:sp>
        <p:nvSpPr>
          <p:cNvPr id="3282" name="Google Shape;3282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Forensic investigators</a:t>
            </a:r>
            <a:r>
              <a:rPr b="1" lang="en"/>
              <a:t> </a:t>
            </a:r>
            <a:r>
              <a:rPr lang="en"/>
              <a:t>may follow this path: </a:t>
            </a:r>
            <a:endParaRPr/>
          </a:p>
        </p:txBody>
      </p:sp>
      <p:sp>
        <p:nvSpPr>
          <p:cNvPr id="3283" name="Google Shape;3283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4" name="Google Shape;3284;p175"/>
          <p:cNvSpPr txBox="1"/>
          <p:nvPr>
            <p:ph idx="1" type="subTitle"/>
          </p:nvPr>
        </p:nvSpPr>
        <p:spPr>
          <a:xfrm>
            <a:off x="717700" y="2973850"/>
            <a:ext cx="1192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Security+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85" name="Google Shape;3285;p175"/>
          <p:cNvSpPr txBox="1"/>
          <p:nvPr>
            <p:ph idx="2" type="subTitle"/>
          </p:nvPr>
        </p:nvSpPr>
        <p:spPr>
          <a:xfrm>
            <a:off x="2894038" y="2973850"/>
            <a:ext cx="1192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CFCE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86" name="Google Shape;3286;p175"/>
          <p:cNvSpPr txBox="1"/>
          <p:nvPr>
            <p:ph idx="3" type="subTitle"/>
          </p:nvPr>
        </p:nvSpPr>
        <p:spPr>
          <a:xfrm>
            <a:off x="5070374" y="2973850"/>
            <a:ext cx="1192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GCFA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87" name="Google Shape;3287;p175"/>
          <p:cNvSpPr txBox="1"/>
          <p:nvPr>
            <p:ph idx="4" type="subTitle"/>
          </p:nvPr>
        </p:nvSpPr>
        <p:spPr>
          <a:xfrm>
            <a:off x="7239500" y="2973850"/>
            <a:ext cx="1192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EnCE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3288" name="Google Shape;3288;p175"/>
          <p:cNvGrpSpPr/>
          <p:nvPr/>
        </p:nvGrpSpPr>
        <p:grpSpPr>
          <a:xfrm>
            <a:off x="966100" y="1484463"/>
            <a:ext cx="695400" cy="722813"/>
            <a:chOff x="457200" y="1378813"/>
            <a:chExt cx="695400" cy="722813"/>
          </a:xfrm>
        </p:grpSpPr>
        <p:sp>
          <p:nvSpPr>
            <p:cNvPr id="3289" name="Google Shape;3289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E65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0" name="Google Shape;3290;p175"/>
            <p:cNvSpPr/>
            <p:nvPr/>
          </p:nvSpPr>
          <p:spPr>
            <a:xfrm rot="10800000">
              <a:off x="634726" y="1913000"/>
              <a:ext cx="340325" cy="188625"/>
            </a:xfrm>
            <a:prstGeom prst="flowChartExtract">
              <a:avLst/>
            </a:prstGeom>
            <a:solidFill>
              <a:srgbClr val="E658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291" name="Google Shape;3291;p175"/>
          <p:cNvGrpSpPr/>
          <p:nvPr/>
        </p:nvGrpSpPr>
        <p:grpSpPr>
          <a:xfrm>
            <a:off x="3175275" y="1484463"/>
            <a:ext cx="695400" cy="722813"/>
            <a:chOff x="457200" y="1378813"/>
            <a:chExt cx="695400" cy="722813"/>
          </a:xfrm>
        </p:grpSpPr>
        <p:sp>
          <p:nvSpPr>
            <p:cNvPr id="3292" name="Google Shape;3292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48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3" name="Google Shape;3293;p175"/>
            <p:cNvSpPr/>
            <p:nvPr/>
          </p:nvSpPr>
          <p:spPr>
            <a:xfrm rot="10800000">
              <a:off x="634726" y="1913000"/>
              <a:ext cx="340325" cy="188625"/>
            </a:xfrm>
            <a:prstGeom prst="flowChartExtract">
              <a:avLst/>
            </a:prstGeom>
            <a:solidFill>
              <a:srgbClr val="148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294" name="Google Shape;3294;p175"/>
          <p:cNvGrpSpPr/>
          <p:nvPr/>
        </p:nvGrpSpPr>
        <p:grpSpPr>
          <a:xfrm>
            <a:off x="5288400" y="1484463"/>
            <a:ext cx="695400" cy="722813"/>
            <a:chOff x="457200" y="1378813"/>
            <a:chExt cx="695400" cy="722813"/>
          </a:xfrm>
        </p:grpSpPr>
        <p:sp>
          <p:nvSpPr>
            <p:cNvPr id="3295" name="Google Shape;3295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AB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6" name="Google Shape;3296;p175"/>
            <p:cNvSpPr/>
            <p:nvPr/>
          </p:nvSpPr>
          <p:spPr>
            <a:xfrm rot="10800000">
              <a:off x="634726" y="1913000"/>
              <a:ext cx="340325" cy="188625"/>
            </a:xfrm>
            <a:prstGeom prst="flowChartExtract">
              <a:avLst/>
            </a:prstGeom>
            <a:solidFill>
              <a:srgbClr val="FAB4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297" name="Google Shape;3297;p175"/>
          <p:cNvGrpSpPr/>
          <p:nvPr/>
        </p:nvGrpSpPr>
        <p:grpSpPr>
          <a:xfrm>
            <a:off x="7459125" y="1484463"/>
            <a:ext cx="695400" cy="722813"/>
            <a:chOff x="457200" y="1378813"/>
            <a:chExt cx="695400" cy="722813"/>
          </a:xfrm>
        </p:grpSpPr>
        <p:sp>
          <p:nvSpPr>
            <p:cNvPr id="3298" name="Google Shape;3298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CDA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9" name="Google Shape;3299;p175"/>
            <p:cNvSpPr/>
            <p:nvPr/>
          </p:nvSpPr>
          <p:spPr>
            <a:xfrm rot="10800000">
              <a:off x="634726" y="1913000"/>
              <a:ext cx="340325" cy="188625"/>
            </a:xfrm>
            <a:prstGeom prst="flowChartExtract">
              <a:avLst/>
            </a:prstGeom>
            <a:solidFill>
              <a:srgbClr val="4CDAC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3300" name="Google Shape;3300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17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  <p:sp>
        <p:nvSpPr>
          <p:cNvPr id="3306" name="Google Shape;3306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7" name="Google Shape;3307;p17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Certifications and Careers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use job search websites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to research infosec careers and certifications.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17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Beginner Certifications</a:t>
            </a:r>
            <a:endParaRPr/>
          </a:p>
        </p:txBody>
      </p:sp>
      <p:sp>
        <p:nvSpPr>
          <p:cNvPr id="3318" name="Google Shape;3318;p1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9" name="Google Shape;3319;p178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4" name="Google Shape;332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5" name="Google Shape;3325;p179"/>
          <p:cNvSpPr txBox="1"/>
          <p:nvPr/>
        </p:nvSpPr>
        <p:spPr>
          <a:xfrm>
            <a:off x="3634375" y="1303425"/>
            <a:ext cx="5235300" cy="29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While Security+ will likely be the first certification you’ll work towards, there are several other beginner infosec certifications that don’t require experience </a:t>
            </a:r>
            <a:b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and cover many domain areas.</a:t>
            </a: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6" name="Google Shape;3326;p17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180"/>
          <p:cNvSpPr/>
          <p:nvPr/>
        </p:nvSpPr>
        <p:spPr>
          <a:xfrm>
            <a:off x="24625" y="43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180"/>
          <p:cNvSpPr txBox="1"/>
          <p:nvPr/>
        </p:nvSpPr>
        <p:spPr>
          <a:xfrm>
            <a:off x="-6150" y="0"/>
            <a:ext cx="4445400" cy="5143500"/>
          </a:xfrm>
          <a:prstGeom prst="rect">
            <a:avLst/>
          </a:prstGeom>
          <a:solidFill>
            <a:srgbClr val="C83737"/>
          </a:solidFill>
          <a:ln>
            <a:noFill/>
          </a:ln>
        </p:spPr>
        <p:txBody>
          <a:bodyPr anchorCtr="0" anchor="t" bIns="91425" lIns="457200" spcFirstLastPara="1" rIns="277625" wrap="square" tIns="640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Certified Ethical Hacker (CEH)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is a certification offered by EC Council.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While the CEH is generally focused on penetration testing, it also covers a broad range of topics relevant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 infosec professionals.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CEH also offers an advanced certification, CEH Practical,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which tests individuals skills with hands-on penetration testing tools.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33" name="Google Shape;3333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4" name="Google Shape;3334;p180"/>
          <p:cNvPicPr preferRelativeResize="0"/>
          <p:nvPr/>
        </p:nvPicPr>
        <p:blipFill rotWithShape="1">
          <a:blip r:embed="rId3">
            <a:alphaModFix/>
          </a:blip>
          <a:srcRect b="25931" l="0" r="0" t="0"/>
          <a:stretch/>
        </p:blipFill>
        <p:spPr>
          <a:xfrm>
            <a:off x="4697700" y="868176"/>
            <a:ext cx="4171976" cy="260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8" name="Shape 3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9" name="Google Shape;3339;p181"/>
          <p:cNvSpPr/>
          <p:nvPr/>
        </p:nvSpPr>
        <p:spPr>
          <a:xfrm>
            <a:off x="24625" y="43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181"/>
          <p:cNvSpPr txBox="1"/>
          <p:nvPr/>
        </p:nvSpPr>
        <p:spPr>
          <a:xfrm>
            <a:off x="-6150" y="0"/>
            <a:ext cx="4445400" cy="5143500"/>
          </a:xfrm>
          <a:prstGeom prst="rect">
            <a:avLst/>
          </a:prstGeom>
          <a:solidFill>
            <a:srgbClr val="00658F"/>
          </a:solidFill>
          <a:ln>
            <a:noFill/>
          </a:ln>
        </p:spPr>
        <p:txBody>
          <a:bodyPr anchorCtr="0" anchor="t" bIns="91425" lIns="457200" spcFirstLastPara="1" rIns="277625" wrap="square" tIns="1188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GIAC Security Essentials (GSEC) </a:t>
            </a:r>
            <a:b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a certification offered by the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Global Information Assurance Certification (GIAC).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GSEC covers a broad range of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topics ranging from active defense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 cryptography.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41" name="Google Shape;3341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2" name="Google Shape;3342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649" y="613975"/>
            <a:ext cx="3924250" cy="39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p182"/>
          <p:cNvSpPr/>
          <p:nvPr/>
        </p:nvSpPr>
        <p:spPr>
          <a:xfrm>
            <a:off x="24625" y="43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182"/>
          <p:cNvSpPr txBox="1"/>
          <p:nvPr/>
        </p:nvSpPr>
        <p:spPr>
          <a:xfrm>
            <a:off x="-6150" y="0"/>
            <a:ext cx="4445400" cy="5143500"/>
          </a:xfrm>
          <a:prstGeom prst="rect">
            <a:avLst/>
          </a:prstGeom>
          <a:solidFill>
            <a:srgbClr val="E76100"/>
          </a:solidFill>
          <a:ln>
            <a:noFill/>
          </a:ln>
        </p:spPr>
        <p:txBody>
          <a:bodyPr anchorCtr="0" anchor="t" bIns="91425" lIns="457200" spcFirstLastPara="1" rIns="277625" wrap="square" tIns="6400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Systems Security Certified Professional (SSCP) 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a certification offered by (ISC)</a:t>
            </a:r>
            <a:r>
              <a:rPr baseline="30000"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(“ISC squared”).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SSCP covers security best practices for setting up, monitoring, and administering IT infrastructure.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While SSCP is one of </a:t>
            </a: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entry-level certifications offered by </a:t>
            </a:r>
            <a:r>
              <a:rPr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(ISC)</a:t>
            </a:r>
            <a:r>
              <a:rPr baseline="30000" lang="en"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they do request one year of professional cybersecurity experience.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49" name="Google Shape;3349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0" name="Google Shape;3350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950" y="1907726"/>
            <a:ext cx="4102725" cy="14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18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</a:t>
            </a:r>
            <a:r>
              <a:rPr lang="en"/>
              <a:t> </a:t>
            </a:r>
            <a:r>
              <a:rPr lang="en"/>
              <a:t>Certifications</a:t>
            </a:r>
            <a:endParaRPr/>
          </a:p>
        </p:txBody>
      </p:sp>
      <p:sp>
        <p:nvSpPr>
          <p:cNvPr id="3356" name="Google Shape;3356;p1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7" name="Google Shape;3357;p18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2" name="Google Shape;3362;p184"/>
          <p:cNvPicPr preferRelativeResize="0"/>
          <p:nvPr/>
        </p:nvPicPr>
        <p:blipFill rotWithShape="1">
          <a:blip r:embed="rId3">
            <a:alphaModFix/>
          </a:blip>
          <a:srcRect b="0" l="0" r="2572" t="0"/>
          <a:stretch/>
        </p:blipFill>
        <p:spPr>
          <a:xfrm>
            <a:off x="0" y="0"/>
            <a:ext cx="9143999" cy="5149614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4" name="Google Shape;3364;p184"/>
          <p:cNvSpPr txBox="1"/>
          <p:nvPr>
            <p:ph idx="3" type="body"/>
          </p:nvPr>
        </p:nvSpPr>
        <p:spPr>
          <a:xfrm>
            <a:off x="175" y="2860175"/>
            <a:ext cx="4422300" cy="1424700"/>
          </a:xfrm>
          <a:prstGeom prst="rect">
            <a:avLst/>
          </a:prstGeom>
        </p:spPr>
        <p:txBody>
          <a:bodyPr anchorCtr="0" anchor="t" bIns="91425" lIns="82295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Many cyber professionals  advance their careers by obtaining advanced and specialized certifications.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D631"/>
        </a:solidFill>
      </p:bgPr>
    </p:bg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Certifications</a:t>
            </a:r>
            <a:r>
              <a:rPr lang="en"/>
              <a:t> by the Numbers</a:t>
            </a:r>
            <a:endParaRPr/>
          </a:p>
        </p:txBody>
      </p:sp>
      <p:sp>
        <p:nvSpPr>
          <p:cNvPr id="3062" name="Google Shape;3062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3" name="Google Shape;3063;p158"/>
          <p:cNvSpPr txBox="1"/>
          <p:nvPr>
            <p:ph idx="1" type="subTitle"/>
          </p:nvPr>
        </p:nvSpPr>
        <p:spPr>
          <a:xfrm>
            <a:off x="0" y="1048275"/>
            <a:ext cx="3037500" cy="3382500"/>
          </a:xfrm>
          <a:prstGeom prst="rect">
            <a:avLst/>
          </a:prstGeom>
        </p:spPr>
        <p:txBody>
          <a:bodyPr anchorCtr="0" anchor="t" bIns="91425" lIns="45720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April 2020, </a:t>
            </a:r>
            <a:br>
              <a:rPr lang="en"/>
            </a:br>
            <a:r>
              <a:rPr lang="en"/>
              <a:t>there are </a:t>
            </a:r>
            <a:br>
              <a:rPr lang="en"/>
            </a:br>
            <a:r>
              <a:rPr lang="en"/>
              <a:t>44</a:t>
            </a:r>
            <a:r>
              <a:rPr lang="en"/>
              <a:t> organizations </a:t>
            </a:r>
            <a:br>
              <a:rPr lang="en"/>
            </a:br>
            <a:r>
              <a:rPr lang="en"/>
              <a:t>that issue over </a:t>
            </a:r>
            <a:br>
              <a:rPr lang="en"/>
            </a:br>
            <a:r>
              <a:rPr lang="en"/>
              <a:t>300 cybersecurity certifications, </a:t>
            </a:r>
            <a:r>
              <a:rPr lang="en"/>
              <a:t>for</a:t>
            </a:r>
            <a:r>
              <a:rPr lang="en"/>
              <a:t> </a:t>
            </a:r>
            <a:br>
              <a:rPr lang="en"/>
            </a:br>
            <a:r>
              <a:rPr lang="en"/>
              <a:t>25 specializations </a:t>
            </a:r>
            <a:br>
              <a:rPr lang="en"/>
            </a:br>
            <a:r>
              <a:rPr lang="en"/>
              <a:t>and paths.</a:t>
            </a:r>
            <a:endParaRPr/>
          </a:p>
        </p:txBody>
      </p:sp>
      <p:pic>
        <p:nvPicPr>
          <p:cNvPr id="3064" name="Google Shape;3064;p158"/>
          <p:cNvPicPr preferRelativeResize="0"/>
          <p:nvPr/>
        </p:nvPicPr>
        <p:blipFill rotWithShape="1">
          <a:blip r:embed="rId3">
            <a:alphaModFix/>
          </a:blip>
          <a:srcRect b="0" l="1559" r="965" t="-341"/>
          <a:stretch/>
        </p:blipFill>
        <p:spPr>
          <a:xfrm>
            <a:off x="2570450" y="863900"/>
            <a:ext cx="6299225" cy="3880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5" name="Google Shape;3065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(certification.comptia.org)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p185"/>
          <p:cNvSpPr/>
          <p:nvPr/>
        </p:nvSpPr>
        <p:spPr>
          <a:xfrm>
            <a:off x="24625" y="43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185"/>
          <p:cNvSpPr txBox="1"/>
          <p:nvPr/>
        </p:nvSpPr>
        <p:spPr>
          <a:xfrm>
            <a:off x="-6150" y="0"/>
            <a:ext cx="4445400" cy="5143500"/>
          </a:xfrm>
          <a:prstGeom prst="rect">
            <a:avLst/>
          </a:prstGeom>
          <a:solidFill>
            <a:srgbClr val="0B7054"/>
          </a:solidFill>
          <a:ln>
            <a:noFill/>
          </a:ln>
        </p:spPr>
        <p:txBody>
          <a:bodyPr anchorCtr="0" anchor="t" bIns="91425" lIns="640075" spcFirstLastPara="1" rIns="277625" wrap="square" tIns="1097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Certified Information Systems Security Professional (CISSP) 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an advanced certification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offered by ISC2.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It covers a wide variety of cybersecurity topics and is one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of the most popular certifications in information security.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1" name="Google Shape;3371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2" name="Google Shape;3372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250" y="1820425"/>
            <a:ext cx="4325051" cy="13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6" name="Shape 3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7" name="Google Shape;3377;p186"/>
          <p:cNvSpPr/>
          <p:nvPr/>
        </p:nvSpPr>
        <p:spPr>
          <a:xfrm>
            <a:off x="24625" y="43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8" name="Google Shape;3378;p186"/>
          <p:cNvSpPr txBox="1"/>
          <p:nvPr/>
        </p:nvSpPr>
        <p:spPr>
          <a:xfrm>
            <a:off x="-6150" y="0"/>
            <a:ext cx="4445400" cy="5143500"/>
          </a:xfrm>
          <a:prstGeom prst="rect">
            <a:avLst/>
          </a:prstGeom>
          <a:solidFill>
            <a:srgbClr val="6EB43F"/>
          </a:solidFill>
          <a:ln>
            <a:noFill/>
          </a:ln>
        </p:spPr>
        <p:txBody>
          <a:bodyPr anchorCtr="0" anchor="t" bIns="91425" lIns="640075" spcFirstLastPara="1" rIns="277625" wrap="square" tIns="1097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Certified Information Security Manager (CISM)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a certification offered by ISACA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It covers information security management topics.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379" name="Google Shape;3379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0" name="Google Shape;3380;p186"/>
          <p:cNvPicPr preferRelativeResize="0"/>
          <p:nvPr/>
        </p:nvPicPr>
        <p:blipFill rotWithShape="1">
          <a:blip r:embed="rId3">
            <a:alphaModFix/>
          </a:blip>
          <a:srcRect b="0" l="16743" r="18105" t="0"/>
          <a:stretch/>
        </p:blipFill>
        <p:spPr>
          <a:xfrm>
            <a:off x="4864650" y="785900"/>
            <a:ext cx="4005025" cy="37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18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</a:t>
            </a:r>
            <a:r>
              <a:rPr lang="en"/>
              <a:t> Certifications</a:t>
            </a:r>
            <a:endParaRPr/>
          </a:p>
        </p:txBody>
      </p:sp>
      <p:sp>
        <p:nvSpPr>
          <p:cNvPr id="3386" name="Google Shape;3386;p1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7" name="Google Shape;3387;p18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2" name="Google Shape;3392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3" name="Google Shape;3393;p188"/>
          <p:cNvSpPr txBox="1"/>
          <p:nvPr/>
        </p:nvSpPr>
        <p:spPr>
          <a:xfrm>
            <a:off x="3577575" y="1328700"/>
            <a:ext cx="52353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There are h</a:t>
            </a: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undreds of specialized certifications available for those interested </a:t>
            </a:r>
            <a:b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in mastering a specific cybersecurity domain.</a:t>
            </a: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4" name="Google Shape;3394;p18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8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189"/>
          <p:cNvSpPr/>
          <p:nvPr/>
        </p:nvSpPr>
        <p:spPr>
          <a:xfrm>
            <a:off x="24625" y="43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189"/>
          <p:cNvSpPr txBox="1"/>
          <p:nvPr/>
        </p:nvSpPr>
        <p:spPr>
          <a:xfrm>
            <a:off x="-6150" y="0"/>
            <a:ext cx="4445400" cy="5143500"/>
          </a:xfrm>
          <a:prstGeom prst="rect">
            <a:avLst/>
          </a:prstGeom>
          <a:solidFill>
            <a:srgbClr val="E86000"/>
          </a:solidFill>
          <a:ln>
            <a:noFill/>
          </a:ln>
        </p:spPr>
        <p:txBody>
          <a:bodyPr anchorCtr="0" anchor="t" bIns="91425" lIns="457200" spcFirstLastPara="1" rIns="277625" wrap="square" tIns="1097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Offensive Security Certified Pentester (OSCP)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is a specialized pen testing certification offered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by Offensive Security.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It is a practical exam consisting of two parts: a 24-hour penetration testing exam and a documentation report due 24 hours after the exam.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01" name="Google Shape;3401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2" name="Google Shape;3402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175" y="925104"/>
            <a:ext cx="3659250" cy="32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190"/>
          <p:cNvSpPr/>
          <p:nvPr/>
        </p:nvSpPr>
        <p:spPr>
          <a:xfrm>
            <a:off x="24625" y="435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190"/>
          <p:cNvSpPr txBox="1"/>
          <p:nvPr/>
        </p:nvSpPr>
        <p:spPr>
          <a:xfrm>
            <a:off x="-6150" y="0"/>
            <a:ext cx="4445400" cy="5143500"/>
          </a:xfrm>
          <a:prstGeom prst="rect">
            <a:avLst/>
          </a:prstGeom>
          <a:solidFill>
            <a:srgbClr val="DDE896"/>
          </a:solidFill>
          <a:ln>
            <a:noFill/>
          </a:ln>
        </p:spPr>
        <p:txBody>
          <a:bodyPr anchorCtr="0" anchor="t" bIns="91425" lIns="457200" spcFirstLastPara="1" rIns="277625" wrap="square" tIns="15544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6A55"/>
                </a:solidFill>
                <a:latin typeface="Roboto"/>
                <a:ea typeface="Roboto"/>
                <a:cs typeface="Roboto"/>
                <a:sym typeface="Roboto"/>
              </a:rPr>
              <a:t>Certified Information Privacy Professional (CIPP)</a:t>
            </a:r>
            <a:r>
              <a:rPr lang="en" sz="1800">
                <a:solidFill>
                  <a:srgbClr val="006A55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rgbClr val="006A55"/>
                </a:solidFill>
                <a:latin typeface="Roboto Light"/>
                <a:ea typeface="Roboto Light"/>
                <a:cs typeface="Roboto Light"/>
                <a:sym typeface="Roboto Light"/>
              </a:rPr>
              <a:t>is a specialized privacy certification offered by IAPP.</a:t>
            </a:r>
            <a:endParaRPr sz="1800">
              <a:solidFill>
                <a:srgbClr val="006A55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800">
                <a:solidFill>
                  <a:srgbClr val="006A55"/>
                </a:solidFill>
                <a:latin typeface="Roboto Light"/>
                <a:ea typeface="Roboto Light"/>
                <a:cs typeface="Roboto Light"/>
                <a:sym typeface="Roboto Light"/>
              </a:rPr>
              <a:t>It is considered the “gold standard” for those working in privacy.</a:t>
            </a:r>
            <a:endParaRPr sz="1800">
              <a:solidFill>
                <a:srgbClr val="006A55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09" name="Google Shape;3409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0" name="Google Shape;3410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600" y="889050"/>
            <a:ext cx="3482625" cy="35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191"/>
          <p:cNvSpPr/>
          <p:nvPr/>
        </p:nvSpPr>
        <p:spPr>
          <a:xfrm>
            <a:off x="30775" y="217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7" name="Google Shape;3417;p191"/>
          <p:cNvPicPr preferRelativeResize="0"/>
          <p:nvPr/>
        </p:nvPicPr>
        <p:blipFill rotWithShape="1">
          <a:blip r:embed="rId3">
            <a:alphaModFix/>
          </a:blip>
          <a:srcRect b="32133" l="7688" r="8650" t="28457"/>
          <a:stretch/>
        </p:blipFill>
        <p:spPr>
          <a:xfrm>
            <a:off x="4941075" y="1575950"/>
            <a:ext cx="3773325" cy="177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p191"/>
          <p:cNvSpPr txBox="1"/>
          <p:nvPr/>
        </p:nvSpPr>
        <p:spPr>
          <a:xfrm>
            <a:off x="-6150" y="0"/>
            <a:ext cx="4445400" cy="5143500"/>
          </a:xfrm>
          <a:prstGeom prst="rect">
            <a:avLst/>
          </a:prstGeom>
          <a:solidFill>
            <a:srgbClr val="015289"/>
          </a:solidFill>
          <a:ln>
            <a:noFill/>
          </a:ln>
        </p:spPr>
        <p:txBody>
          <a:bodyPr anchorCtr="0" anchor="t" bIns="91425" lIns="548625" spcFirstLastPara="1" rIns="277625" wrap="square" tIns="1280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EnCase Certified Examiner (EnCE) 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a vendor-specific specialized certification for computer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forensics professionals.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It is offered by OpenText and </a:t>
            </a:r>
            <a:b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used by law enforcement.</a:t>
            </a:r>
            <a:endParaRPr sz="1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19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0:07</a:t>
            </a:r>
            <a:endParaRPr/>
          </a:p>
        </p:txBody>
      </p:sp>
      <p:sp>
        <p:nvSpPr>
          <p:cNvPr id="3424" name="Google Shape;3424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5" name="Google Shape;3425;p192"/>
          <p:cNvSpPr txBox="1"/>
          <p:nvPr>
            <p:ph idx="2" type="title"/>
          </p:nvPr>
        </p:nvSpPr>
        <p:spPr>
          <a:xfrm>
            <a:off x="273900" y="1042875"/>
            <a:ext cx="85959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Advanced and Specialized Certifications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you will research several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advanced and specialized certifications.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p19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D631"/>
        </a:solidFill>
      </p:bgPr>
    </p:bg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159"/>
          <p:cNvSpPr txBox="1"/>
          <p:nvPr>
            <p:ph idx="1" type="subTitle"/>
          </p:nvPr>
        </p:nvSpPr>
        <p:spPr>
          <a:xfrm>
            <a:off x="0" y="349500"/>
            <a:ext cx="9144000" cy="707100"/>
          </a:xfrm>
          <a:prstGeom prst="rect">
            <a:avLst/>
          </a:prstGeom>
          <a:solidFill>
            <a:srgbClr val="E8D631"/>
          </a:solidFill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</a:t>
            </a:r>
            <a:r>
              <a:rPr lang="en"/>
              <a:t> the amount of certifications, issuing organizations, and certification paths may seem overwhelming, this week we will navigate:</a:t>
            </a:r>
            <a:endParaRPr/>
          </a:p>
        </p:txBody>
      </p:sp>
      <p:sp>
        <p:nvSpPr>
          <p:cNvPr id="3071" name="Google Shape;3071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2" name="Google Shape;3072;p159"/>
          <p:cNvSpPr/>
          <p:nvPr/>
        </p:nvSpPr>
        <p:spPr>
          <a:xfrm flipH="1">
            <a:off x="368637" y="1525363"/>
            <a:ext cx="3028500" cy="70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certifications are beneficial </a:t>
            </a:r>
            <a:br>
              <a:rPr lang="en" sz="15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5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an infosec professional.</a:t>
            </a:r>
            <a:endParaRPr sz="15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73" name="Google Shape;3073;p159"/>
          <p:cNvSpPr/>
          <p:nvPr/>
        </p:nvSpPr>
        <p:spPr>
          <a:xfrm flipH="1">
            <a:off x="368650" y="2451548"/>
            <a:ext cx="3028500" cy="932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C837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difference between beginner, advanced, and specialized certifications.</a:t>
            </a:r>
            <a:endParaRPr sz="1500"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74" name="Google Shape;3074;p159"/>
          <p:cNvSpPr/>
          <p:nvPr/>
        </p:nvSpPr>
        <p:spPr>
          <a:xfrm flipH="1">
            <a:off x="368637" y="3603333"/>
            <a:ext cx="3028500" cy="707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299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order in which certifications should be achieved.</a:t>
            </a:r>
            <a:endParaRPr sz="15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75" name="Google Shape;3075;p159"/>
          <p:cNvPicPr preferRelativeResize="0"/>
          <p:nvPr/>
        </p:nvPicPr>
        <p:blipFill rotWithShape="1">
          <a:blip r:embed="rId3">
            <a:alphaModFix/>
          </a:blip>
          <a:srcRect b="22260" l="22389" r="18487" t="21312"/>
          <a:stretch/>
        </p:blipFill>
        <p:spPr>
          <a:xfrm>
            <a:off x="3659138" y="1525363"/>
            <a:ext cx="5116225" cy="27503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19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Security+</a:t>
            </a:r>
            <a:endParaRPr/>
          </a:p>
        </p:txBody>
      </p:sp>
      <p:sp>
        <p:nvSpPr>
          <p:cNvPr id="3441" name="Google Shape;3441;p1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2" name="Google Shape;3442;p19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7" name="Google Shape;3447;p196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>
            <a:off x="175" y="1206492"/>
            <a:ext cx="9143999" cy="3450715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Security+?</a:t>
            </a:r>
            <a:endParaRPr/>
          </a:p>
        </p:txBody>
      </p:sp>
      <p:sp>
        <p:nvSpPr>
          <p:cNvPr id="3449" name="Google Shape;3449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ccording to </a:t>
            </a:r>
            <a:r>
              <a:rPr b="1" lang="en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CompTIA</a:t>
            </a:r>
            <a:r>
              <a:rPr lang="en"/>
              <a:t>: </a:t>
            </a:r>
            <a:endParaRPr/>
          </a:p>
        </p:txBody>
      </p:sp>
      <p:sp>
        <p:nvSpPr>
          <p:cNvPr id="3450" name="Google Shape;3450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1" name="Google Shape;3451;p196"/>
          <p:cNvSpPr txBox="1"/>
          <p:nvPr>
            <p:ph idx="3" type="body"/>
          </p:nvPr>
        </p:nvSpPr>
        <p:spPr>
          <a:xfrm>
            <a:off x="1658875" y="1670725"/>
            <a:ext cx="6374700" cy="27381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Security+ is the first security certification IT professionals should earn.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It establishes the core knowledge required of any cybersecurity role </a:t>
            </a:r>
            <a:br>
              <a:rPr lang="en" sz="1500"/>
            </a:br>
            <a:r>
              <a:rPr lang="en" sz="1500"/>
              <a:t>and provides a springboard to intermediate-level cybersecurity jobs.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Security</a:t>
            </a:r>
            <a:r>
              <a:rPr lang="en" sz="1500"/>
              <a:t>+ incorporates best practices in </a:t>
            </a:r>
            <a:r>
              <a:rPr lang="en" sz="1500"/>
              <a:t>hands-on</a:t>
            </a:r>
            <a:r>
              <a:rPr lang="en" sz="1500"/>
              <a:t> trouble-shooting to </a:t>
            </a:r>
            <a:br>
              <a:rPr lang="en" sz="1500"/>
            </a:br>
            <a:r>
              <a:rPr lang="en" sz="1500"/>
              <a:t>ensure security professionals have practical security problem-solving skills.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Cybersecurity professionals with Security+ know how to address </a:t>
            </a:r>
            <a:br>
              <a:rPr lang="en" sz="1500"/>
            </a:br>
            <a:r>
              <a:rPr lang="en" sz="1500"/>
              <a:t>security incidents – not just identify them.</a:t>
            </a:r>
            <a:endParaRPr sz="1500"/>
          </a:p>
        </p:txBody>
      </p:sp>
      <p:pic>
        <p:nvPicPr>
          <p:cNvPr id="3452" name="Google Shape;3452;p196"/>
          <p:cNvPicPr preferRelativeResize="0"/>
          <p:nvPr/>
        </p:nvPicPr>
        <p:blipFill rotWithShape="1">
          <a:blip r:embed="rId4">
            <a:alphaModFix/>
          </a:blip>
          <a:srcRect b="16165" l="26948" r="27305" t="15044"/>
          <a:stretch/>
        </p:blipFill>
        <p:spPr>
          <a:xfrm>
            <a:off x="7521675" y="49450"/>
            <a:ext cx="1495524" cy="124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D9E1"/>
        </a:solidFill>
      </p:bgPr>
    </p:bg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197"/>
          <p:cNvSpPr/>
          <p:nvPr/>
        </p:nvSpPr>
        <p:spPr>
          <a:xfrm>
            <a:off x="1339629" y="175379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EEEEE">
              <a:alpha val="30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8" name="Google Shape;3458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Security+ Certification</a:t>
            </a:r>
            <a:endParaRPr/>
          </a:p>
        </p:txBody>
      </p:sp>
      <p:sp>
        <p:nvSpPr>
          <p:cNvPr id="3459" name="Google Shape;3459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some jobs that may require the </a:t>
            </a:r>
            <a:r>
              <a:rPr b="1" lang="en"/>
              <a:t>Security+</a:t>
            </a:r>
            <a:r>
              <a:rPr lang="en"/>
              <a:t> certification?</a:t>
            </a:r>
            <a:endParaRPr/>
          </a:p>
        </p:txBody>
      </p:sp>
      <p:sp>
        <p:nvSpPr>
          <p:cNvPr id="3460" name="Google Shape;3460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1" name="Google Shape;3461;p197"/>
          <p:cNvSpPr/>
          <p:nvPr/>
        </p:nvSpPr>
        <p:spPr>
          <a:xfrm>
            <a:off x="215975" y="1653113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7EF6A"/>
              </a:gs>
              <a:gs pos="100000">
                <a:srgbClr val="F58F0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197"/>
          <p:cNvSpPr/>
          <p:nvPr/>
        </p:nvSpPr>
        <p:spPr>
          <a:xfrm>
            <a:off x="1663579" y="2570204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FC982"/>
              </a:gs>
              <a:gs pos="100000">
                <a:srgbClr val="EC79C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3" name="Google Shape;3463;p197"/>
          <p:cNvSpPr/>
          <p:nvPr/>
        </p:nvSpPr>
        <p:spPr>
          <a:xfrm rot="10800000">
            <a:off x="3012728" y="1471863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6D9EEB"/>
              </a:gs>
              <a:gs pos="100000">
                <a:srgbClr val="EC79C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97"/>
          <p:cNvSpPr/>
          <p:nvPr/>
        </p:nvSpPr>
        <p:spPr>
          <a:xfrm rot="10800000">
            <a:off x="4361842" y="2570204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93C47D"/>
              </a:gs>
              <a:gs pos="100000">
                <a:srgbClr val="6D9EEB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197"/>
          <p:cNvSpPr/>
          <p:nvPr/>
        </p:nvSpPr>
        <p:spPr>
          <a:xfrm rot="10800000">
            <a:off x="5878516" y="1696238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rgbClr val="F7EF6A"/>
              </a:gs>
              <a:gs pos="100000">
                <a:srgbClr val="4FA88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197"/>
          <p:cNvSpPr/>
          <p:nvPr/>
        </p:nvSpPr>
        <p:spPr>
          <a:xfrm>
            <a:off x="7296067" y="2734154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gradFill>
            <a:gsLst>
              <a:gs pos="0">
                <a:schemeClr val="accent5"/>
              </a:gs>
              <a:gs pos="100000">
                <a:srgbClr val="EC79CD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197"/>
          <p:cNvSpPr/>
          <p:nvPr/>
        </p:nvSpPr>
        <p:spPr>
          <a:xfrm>
            <a:off x="101529" y="3338279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EEEEE">
              <a:alpha val="30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97"/>
          <p:cNvSpPr/>
          <p:nvPr/>
        </p:nvSpPr>
        <p:spPr>
          <a:xfrm>
            <a:off x="7660779" y="792429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EEEEE">
              <a:alpha val="30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197"/>
          <p:cNvSpPr/>
          <p:nvPr/>
        </p:nvSpPr>
        <p:spPr>
          <a:xfrm>
            <a:off x="5762154" y="3881979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EEEEE">
              <a:alpha val="30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197"/>
          <p:cNvSpPr/>
          <p:nvPr/>
        </p:nvSpPr>
        <p:spPr>
          <a:xfrm>
            <a:off x="2505679" y="4348004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EEEEE">
              <a:alpha val="30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197"/>
          <p:cNvSpPr txBox="1"/>
          <p:nvPr/>
        </p:nvSpPr>
        <p:spPr>
          <a:xfrm>
            <a:off x="97775" y="2036775"/>
            <a:ext cx="19095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Architect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2" name="Google Shape;3472;p197"/>
          <p:cNvSpPr txBox="1"/>
          <p:nvPr/>
        </p:nvSpPr>
        <p:spPr>
          <a:xfrm>
            <a:off x="1545375" y="2947450"/>
            <a:ext cx="19095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Engineer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3" name="Google Shape;3473;p197"/>
          <p:cNvSpPr txBox="1"/>
          <p:nvPr/>
        </p:nvSpPr>
        <p:spPr>
          <a:xfrm>
            <a:off x="2857150" y="1836375"/>
            <a:ext cx="19779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Consultant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4" name="Google Shape;3474;p197"/>
          <p:cNvSpPr txBox="1"/>
          <p:nvPr/>
        </p:nvSpPr>
        <p:spPr>
          <a:xfrm>
            <a:off x="4209450" y="2947450"/>
            <a:ext cx="19779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Specialist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5" name="Google Shape;3475;p197"/>
          <p:cNvSpPr txBox="1"/>
          <p:nvPr/>
        </p:nvSpPr>
        <p:spPr>
          <a:xfrm>
            <a:off x="5726125" y="1976375"/>
            <a:ext cx="1977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Information Security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Analyst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6" name="Google Shape;3476;p197"/>
          <p:cNvSpPr txBox="1"/>
          <p:nvPr/>
        </p:nvSpPr>
        <p:spPr>
          <a:xfrm>
            <a:off x="7143675" y="3020625"/>
            <a:ext cx="19779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 /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Systems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Administrator</a:t>
            </a:r>
            <a:endParaRPr sz="1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7" name="Google Shape;3477;p197"/>
          <p:cNvSpPr/>
          <p:nvPr/>
        </p:nvSpPr>
        <p:spPr>
          <a:xfrm>
            <a:off x="5878529" y="-915896"/>
            <a:ext cx="1673100" cy="1449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EEEEEE">
              <a:alpha val="30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" name="Google Shape;348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3" name="Google Shape;3483;p198"/>
          <p:cNvSpPr txBox="1"/>
          <p:nvPr/>
        </p:nvSpPr>
        <p:spPr>
          <a:xfrm>
            <a:off x="3577575" y="1384925"/>
            <a:ext cx="55665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As of June 2020, the average annual pay for an information security analyst in the United States is $99,944 a year.</a:t>
            </a:r>
            <a:endParaRPr sz="29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4" name="Google Shape;3484;p19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3485" name="Google Shape;3485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ZipRecruiter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Google Shape;3490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 to Security+ Certification</a:t>
            </a:r>
            <a:endParaRPr/>
          </a:p>
        </p:txBody>
      </p:sp>
      <p:sp>
        <p:nvSpPr>
          <p:cNvPr id="3491" name="Google Shape;3491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are some topics covered by Security+?</a:t>
            </a:r>
            <a:endParaRPr/>
          </a:p>
        </p:txBody>
      </p:sp>
      <p:sp>
        <p:nvSpPr>
          <p:cNvPr id="3492" name="Google Shape;3492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93" name="Google Shape;3493;p199"/>
          <p:cNvCxnSpPr/>
          <p:nvPr/>
        </p:nvCxnSpPr>
        <p:spPr>
          <a:xfrm flipH="1" rot="10800000">
            <a:off x="5670150" y="1719488"/>
            <a:ext cx="1006200" cy="265500"/>
          </a:xfrm>
          <a:prstGeom prst="straightConnector1">
            <a:avLst/>
          </a:prstGeom>
          <a:noFill/>
          <a:ln cap="flat" cmpd="sng" w="38100">
            <a:solidFill>
              <a:srgbClr val="6872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4" name="Google Shape;3494;p199"/>
          <p:cNvCxnSpPr>
            <a:endCxn id="3495" idx="2"/>
          </p:cNvCxnSpPr>
          <p:nvPr/>
        </p:nvCxnSpPr>
        <p:spPr>
          <a:xfrm flipH="1" rot="10800000">
            <a:off x="6152875" y="2816088"/>
            <a:ext cx="470700" cy="77100"/>
          </a:xfrm>
          <a:prstGeom prst="straightConnector1">
            <a:avLst/>
          </a:prstGeom>
          <a:noFill/>
          <a:ln cap="flat" cmpd="sng" w="38100">
            <a:solidFill>
              <a:srgbClr val="6872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6" name="Google Shape;3496;p199"/>
          <p:cNvCxnSpPr/>
          <p:nvPr/>
        </p:nvCxnSpPr>
        <p:spPr>
          <a:xfrm rot="10800000">
            <a:off x="2723725" y="1706350"/>
            <a:ext cx="1094400" cy="282900"/>
          </a:xfrm>
          <a:prstGeom prst="straightConnector1">
            <a:avLst/>
          </a:prstGeom>
          <a:noFill/>
          <a:ln cap="flat" cmpd="sng" w="38100">
            <a:solidFill>
              <a:srgbClr val="6872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7" name="Google Shape;3497;p199"/>
          <p:cNvCxnSpPr>
            <a:endCxn id="3498" idx="2"/>
          </p:cNvCxnSpPr>
          <p:nvPr/>
        </p:nvCxnSpPr>
        <p:spPr>
          <a:xfrm>
            <a:off x="5801875" y="3683225"/>
            <a:ext cx="821700" cy="242700"/>
          </a:xfrm>
          <a:prstGeom prst="straightConnector1">
            <a:avLst/>
          </a:prstGeom>
          <a:noFill/>
          <a:ln cap="flat" cmpd="sng" w="38100">
            <a:solidFill>
              <a:srgbClr val="6872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9" name="Google Shape;3499;p199"/>
          <p:cNvCxnSpPr/>
          <p:nvPr/>
        </p:nvCxnSpPr>
        <p:spPr>
          <a:xfrm flipH="1">
            <a:off x="2723525" y="3656950"/>
            <a:ext cx="866400" cy="281400"/>
          </a:xfrm>
          <a:prstGeom prst="straightConnector1">
            <a:avLst/>
          </a:prstGeom>
          <a:noFill/>
          <a:ln cap="flat" cmpd="sng" w="38100">
            <a:solidFill>
              <a:srgbClr val="68727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0" name="Google Shape;3500;p199"/>
          <p:cNvCxnSpPr>
            <a:endCxn id="3501" idx="0"/>
          </p:cNvCxnSpPr>
          <p:nvPr/>
        </p:nvCxnSpPr>
        <p:spPr>
          <a:xfrm rot="10800000">
            <a:off x="2723625" y="2816088"/>
            <a:ext cx="489000" cy="121200"/>
          </a:xfrm>
          <a:prstGeom prst="straightConnector1">
            <a:avLst/>
          </a:prstGeom>
          <a:noFill/>
          <a:ln cap="flat" cmpd="sng" w="38100">
            <a:solidFill>
              <a:srgbClr val="68727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02" name="Google Shape;3502;p199"/>
          <p:cNvPicPr preferRelativeResize="0"/>
          <p:nvPr/>
        </p:nvPicPr>
        <p:blipFill rotWithShape="1">
          <a:blip r:embed="rId3">
            <a:alphaModFix/>
          </a:blip>
          <a:srcRect b="16165" l="26948" r="27305" t="15044"/>
          <a:stretch/>
        </p:blipFill>
        <p:spPr>
          <a:xfrm>
            <a:off x="3008975" y="1524075"/>
            <a:ext cx="3329250" cy="27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3" name="Google Shape;3503;p199"/>
          <p:cNvSpPr/>
          <p:nvPr/>
        </p:nvSpPr>
        <p:spPr>
          <a:xfrm>
            <a:off x="6623575" y="1439400"/>
            <a:ext cx="2246100" cy="53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Identity and Access Management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95" name="Google Shape;3495;p199"/>
          <p:cNvSpPr/>
          <p:nvPr/>
        </p:nvSpPr>
        <p:spPr>
          <a:xfrm>
            <a:off x="6623575" y="2549238"/>
            <a:ext cx="2246100" cy="53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Risk Management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98" name="Google Shape;3498;p199"/>
          <p:cNvSpPr/>
          <p:nvPr/>
        </p:nvSpPr>
        <p:spPr>
          <a:xfrm>
            <a:off x="6623575" y="3659075"/>
            <a:ext cx="2246100" cy="53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Cryptography and PKI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4" name="Google Shape;3504;p199"/>
          <p:cNvSpPr/>
          <p:nvPr/>
        </p:nvSpPr>
        <p:spPr>
          <a:xfrm>
            <a:off x="477525" y="1439400"/>
            <a:ext cx="2246100" cy="53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Threats, Attacks, </a:t>
            </a:r>
            <a:b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Vulnerabilities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01" name="Google Shape;3501;p199"/>
          <p:cNvSpPr/>
          <p:nvPr/>
        </p:nvSpPr>
        <p:spPr>
          <a:xfrm>
            <a:off x="477525" y="2549238"/>
            <a:ext cx="2246100" cy="53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Technologies and Tools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05" name="Google Shape;3505;p199"/>
          <p:cNvSpPr/>
          <p:nvPr/>
        </p:nvSpPr>
        <p:spPr>
          <a:xfrm>
            <a:off x="477525" y="3659075"/>
            <a:ext cx="2246100" cy="53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Architecture and Design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1" name="Google Shape;3511;p200"/>
          <p:cNvSpPr/>
          <p:nvPr/>
        </p:nvSpPr>
        <p:spPr>
          <a:xfrm>
            <a:off x="431625" y="2020275"/>
            <a:ext cx="1954800" cy="19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2" name="Google Shape;3512;p200"/>
          <p:cNvSpPr/>
          <p:nvPr/>
        </p:nvSpPr>
        <p:spPr>
          <a:xfrm>
            <a:off x="2547375" y="2020275"/>
            <a:ext cx="1954800" cy="19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3" name="Google Shape;3513;p200"/>
          <p:cNvSpPr/>
          <p:nvPr/>
        </p:nvSpPr>
        <p:spPr>
          <a:xfrm>
            <a:off x="4644450" y="2020275"/>
            <a:ext cx="1954800" cy="19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4" name="Google Shape;3514;p200"/>
          <p:cNvSpPr/>
          <p:nvPr/>
        </p:nvSpPr>
        <p:spPr>
          <a:xfrm>
            <a:off x="6758800" y="2020275"/>
            <a:ext cx="1954800" cy="19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5" name="Google Shape;3515;p200"/>
          <p:cNvSpPr txBox="1"/>
          <p:nvPr/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Security+ Specs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516" name="Google Shape;3516;p200"/>
          <p:cNvSpPr txBox="1"/>
          <p:nvPr/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Security+ Certification is obtained by passing the CompTIA-administered  Security+ exam.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7" name="Google Shape;3517;p20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pic>
        <p:nvPicPr>
          <p:cNvPr id="3518" name="Google Shape;3518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6275"/>
            <a:ext cx="8839199" cy="3025417"/>
          </a:xfrm>
          <a:prstGeom prst="rect">
            <a:avLst/>
          </a:prstGeom>
          <a:noFill/>
          <a:ln>
            <a:noFill/>
          </a:ln>
        </p:spPr>
      </p:pic>
      <p:sp>
        <p:nvSpPr>
          <p:cNvPr id="3519" name="Google Shape;3519;p200"/>
          <p:cNvSpPr txBox="1"/>
          <p:nvPr/>
        </p:nvSpPr>
        <p:spPr>
          <a:xfrm>
            <a:off x="521400" y="2334338"/>
            <a:ext cx="17313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There are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90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multiple-choice and performance based questions.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0" name="Google Shape;3520;p200"/>
          <p:cNvSpPr txBox="1"/>
          <p:nvPr/>
        </p:nvSpPr>
        <p:spPr>
          <a:xfrm>
            <a:off x="2770875" y="2334338"/>
            <a:ext cx="17313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The exam lasts 90 minutes.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1" name="Google Shape;3521;p200"/>
          <p:cNvSpPr txBox="1"/>
          <p:nvPr/>
        </p:nvSpPr>
        <p:spPr>
          <a:xfrm>
            <a:off x="4867950" y="2334338"/>
            <a:ext cx="17313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The cost of the exam is </a:t>
            </a:r>
            <a:r>
              <a:rPr lang="en" sz="1500">
                <a:solidFill>
                  <a:srgbClr val="000000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$</a:t>
            </a:r>
            <a:r>
              <a:rPr lang="en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339.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2" name="Google Shape;3522;p200"/>
          <p:cNvSpPr txBox="1"/>
          <p:nvPr/>
        </p:nvSpPr>
        <p:spPr>
          <a:xfrm>
            <a:off x="6965025" y="2334338"/>
            <a:ext cx="17313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The exam is vendor-neutral.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3" name="Google Shape;3523;p200"/>
          <p:cNvSpPr txBox="1"/>
          <p:nvPr/>
        </p:nvSpPr>
        <p:spPr>
          <a:xfrm>
            <a:off x="4764838" y="3387622"/>
            <a:ext cx="1731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(You will receive a voucher)</a:t>
            </a:r>
            <a:endParaRPr sz="1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201"/>
          <p:cNvSpPr/>
          <p:nvPr/>
        </p:nvSpPr>
        <p:spPr>
          <a:xfrm>
            <a:off x="200025" y="4867275"/>
            <a:ext cx="8772600" cy="105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Preparation Tips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1" name="Google Shape;3531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While there are many books, online resources, study guides, and apps available to help prepare for the exam, CompTIA provides the most up-to-date resources for exam prep.</a:t>
            </a:r>
            <a:endParaRPr sz="1700"/>
          </a:p>
        </p:txBody>
      </p:sp>
      <p:sp>
        <p:nvSpPr>
          <p:cNvPr id="3532" name="Google Shape;3532;p201"/>
          <p:cNvSpPr/>
          <p:nvPr/>
        </p:nvSpPr>
        <p:spPr>
          <a:xfrm>
            <a:off x="1621225" y="3628813"/>
            <a:ext cx="1333500" cy="1333500"/>
          </a:xfrm>
          <a:prstGeom prst="ellipse">
            <a:avLst/>
          </a:prstGeom>
          <a:solidFill>
            <a:srgbClr val="E2231A"/>
          </a:solidFill>
          <a:ln cap="flat" cmpd="sng" w="28575">
            <a:solidFill>
              <a:srgbClr val="E2231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</a:t>
            </a:r>
            <a:b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CompTIA’s study </a:t>
            </a:r>
            <a:b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tools.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3" name="Google Shape;3533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725" y="2736600"/>
            <a:ext cx="32194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4" name="Google Shape;3534;p201"/>
          <p:cNvPicPr preferRelativeResize="0"/>
          <p:nvPr/>
        </p:nvPicPr>
        <p:blipFill rotWithShape="1">
          <a:blip r:embed="rId4">
            <a:alphaModFix/>
          </a:blip>
          <a:srcRect b="16165" l="26948" r="27305" t="15044"/>
          <a:stretch/>
        </p:blipFill>
        <p:spPr>
          <a:xfrm>
            <a:off x="3480450" y="3238775"/>
            <a:ext cx="2168001" cy="1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5" name="Google Shape;3535;p201"/>
          <p:cNvSpPr/>
          <p:nvPr/>
        </p:nvSpPr>
        <p:spPr>
          <a:xfrm>
            <a:off x="2198375" y="20950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Organize your study time.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6" name="Google Shape;3536;p201"/>
          <p:cNvSpPr/>
          <p:nvPr/>
        </p:nvSpPr>
        <p:spPr>
          <a:xfrm>
            <a:off x="3897700" y="14099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your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 spots.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7" name="Google Shape;3537;p201"/>
          <p:cNvSpPr/>
          <p:nvPr/>
        </p:nvSpPr>
        <p:spPr>
          <a:xfrm>
            <a:off x="5617850" y="20950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supplemental study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8" name="Google Shape;3538;p201"/>
          <p:cNvSpPr/>
          <p:nvPr/>
        </p:nvSpPr>
        <p:spPr>
          <a:xfrm>
            <a:off x="6217925" y="3628813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a Security+ online community.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202"/>
          <p:cNvSpPr/>
          <p:nvPr/>
        </p:nvSpPr>
        <p:spPr>
          <a:xfrm>
            <a:off x="200025" y="4867275"/>
            <a:ext cx="8772600" cy="105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4" name="Google Shape;3544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Preparation Tips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5" name="Google Shape;3545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6" name="Google Shape;3546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 structured study plan and stick with it. Block out at least several weeks to focus on studying for the exam.</a:t>
            </a:r>
            <a:endParaRPr/>
          </a:p>
        </p:txBody>
      </p:sp>
      <p:sp>
        <p:nvSpPr>
          <p:cNvPr id="3547" name="Google Shape;3547;p202"/>
          <p:cNvSpPr/>
          <p:nvPr/>
        </p:nvSpPr>
        <p:spPr>
          <a:xfrm>
            <a:off x="1592650" y="3628813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CompTIA’s study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tools.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8" name="Google Shape;3548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4725" y="2736600"/>
            <a:ext cx="32194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202"/>
          <p:cNvPicPr preferRelativeResize="0"/>
          <p:nvPr/>
        </p:nvPicPr>
        <p:blipFill rotWithShape="1">
          <a:blip r:embed="rId4">
            <a:alphaModFix/>
          </a:blip>
          <a:srcRect b="16165" l="26948" r="27305" t="15044"/>
          <a:stretch/>
        </p:blipFill>
        <p:spPr>
          <a:xfrm>
            <a:off x="3480450" y="3238775"/>
            <a:ext cx="2168001" cy="1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0" name="Google Shape;3550;p202"/>
          <p:cNvSpPr/>
          <p:nvPr/>
        </p:nvSpPr>
        <p:spPr>
          <a:xfrm>
            <a:off x="2198375" y="2095088"/>
            <a:ext cx="1333500" cy="1333500"/>
          </a:xfrm>
          <a:prstGeom prst="ellipse">
            <a:avLst/>
          </a:prstGeom>
          <a:solidFill>
            <a:srgbClr val="E2231A"/>
          </a:solidFill>
          <a:ln cap="flat" cmpd="sng" w="28575">
            <a:solidFill>
              <a:srgbClr val="E2231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Organize your study time.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1" name="Google Shape;3551;p202"/>
          <p:cNvSpPr/>
          <p:nvPr/>
        </p:nvSpPr>
        <p:spPr>
          <a:xfrm>
            <a:off x="5617850" y="20950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supplemental study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2" name="Google Shape;3552;p202"/>
          <p:cNvSpPr/>
          <p:nvPr/>
        </p:nvSpPr>
        <p:spPr>
          <a:xfrm>
            <a:off x="6217925" y="3628813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a Security+ online community.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3" name="Google Shape;3553;p202"/>
          <p:cNvSpPr/>
          <p:nvPr/>
        </p:nvSpPr>
        <p:spPr>
          <a:xfrm>
            <a:off x="3897700" y="14099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your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 spots.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203"/>
          <p:cNvSpPr/>
          <p:nvPr/>
        </p:nvSpPr>
        <p:spPr>
          <a:xfrm>
            <a:off x="200025" y="4867275"/>
            <a:ext cx="8772600" cy="105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Preparation Tips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1" name="Google Shape;3561;p2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on, attempt to determine which domains are the most challenging, and focus your studies there.</a:t>
            </a:r>
            <a:endParaRPr/>
          </a:p>
        </p:txBody>
      </p:sp>
      <p:sp>
        <p:nvSpPr>
          <p:cNvPr id="3562" name="Google Shape;3562;p203"/>
          <p:cNvSpPr/>
          <p:nvPr/>
        </p:nvSpPr>
        <p:spPr>
          <a:xfrm>
            <a:off x="1592650" y="3628813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CompTIA’s study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tools.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63" name="Google Shape;3563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4725" y="2736600"/>
            <a:ext cx="32194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203"/>
          <p:cNvPicPr preferRelativeResize="0"/>
          <p:nvPr/>
        </p:nvPicPr>
        <p:blipFill rotWithShape="1">
          <a:blip r:embed="rId4">
            <a:alphaModFix/>
          </a:blip>
          <a:srcRect b="16165" l="26948" r="27305" t="15044"/>
          <a:stretch/>
        </p:blipFill>
        <p:spPr>
          <a:xfrm>
            <a:off x="3480450" y="3238775"/>
            <a:ext cx="2168001" cy="1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5" name="Google Shape;3565;p203"/>
          <p:cNvSpPr/>
          <p:nvPr/>
        </p:nvSpPr>
        <p:spPr>
          <a:xfrm>
            <a:off x="5617850" y="20950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supplemental study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6" name="Google Shape;3566;p203"/>
          <p:cNvSpPr/>
          <p:nvPr/>
        </p:nvSpPr>
        <p:spPr>
          <a:xfrm>
            <a:off x="6217925" y="3628813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a Security+ online community.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7" name="Google Shape;3567;p203"/>
          <p:cNvSpPr/>
          <p:nvPr/>
        </p:nvSpPr>
        <p:spPr>
          <a:xfrm>
            <a:off x="3897700" y="1409988"/>
            <a:ext cx="1333500" cy="1333500"/>
          </a:xfrm>
          <a:prstGeom prst="ellipse">
            <a:avLst/>
          </a:prstGeom>
          <a:solidFill>
            <a:srgbClr val="E2231A"/>
          </a:solidFill>
          <a:ln cap="flat" cmpd="sng" w="28575">
            <a:solidFill>
              <a:srgbClr val="E223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Focus </a:t>
            </a:r>
            <a:b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on your </a:t>
            </a:r>
            <a:b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weak spots.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8" name="Google Shape;3568;p203"/>
          <p:cNvSpPr/>
          <p:nvPr/>
        </p:nvSpPr>
        <p:spPr>
          <a:xfrm>
            <a:off x="2198375" y="20950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Organize your study time.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p204"/>
          <p:cNvSpPr/>
          <p:nvPr/>
        </p:nvSpPr>
        <p:spPr>
          <a:xfrm>
            <a:off x="200025" y="4867275"/>
            <a:ext cx="8772600" cy="105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Preparation Tips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6" name="Google Shape;3576;p2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study guides and flashcards of common terms and acronyms. Find video content explaining confusing subjects.</a:t>
            </a:r>
            <a:endParaRPr/>
          </a:p>
        </p:txBody>
      </p:sp>
      <p:sp>
        <p:nvSpPr>
          <p:cNvPr id="3577" name="Google Shape;3577;p204"/>
          <p:cNvSpPr/>
          <p:nvPr/>
        </p:nvSpPr>
        <p:spPr>
          <a:xfrm>
            <a:off x="1592650" y="3628813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CompTIA’s study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tools.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8" name="Google Shape;3578;p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4725" y="2736600"/>
            <a:ext cx="32194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9" name="Google Shape;3579;p204"/>
          <p:cNvPicPr preferRelativeResize="0"/>
          <p:nvPr/>
        </p:nvPicPr>
        <p:blipFill rotWithShape="1">
          <a:blip r:embed="rId4">
            <a:alphaModFix/>
          </a:blip>
          <a:srcRect b="16165" l="26948" r="27305" t="15044"/>
          <a:stretch/>
        </p:blipFill>
        <p:spPr>
          <a:xfrm>
            <a:off x="3480450" y="3238775"/>
            <a:ext cx="2168001" cy="1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0" name="Google Shape;3580;p204"/>
          <p:cNvSpPr/>
          <p:nvPr/>
        </p:nvSpPr>
        <p:spPr>
          <a:xfrm>
            <a:off x="6217925" y="3628813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Find a Security+ online community.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1" name="Google Shape;3581;p204"/>
          <p:cNvSpPr/>
          <p:nvPr/>
        </p:nvSpPr>
        <p:spPr>
          <a:xfrm>
            <a:off x="2198375" y="20950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Organize your study time.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2" name="Google Shape;3582;p204"/>
          <p:cNvSpPr/>
          <p:nvPr/>
        </p:nvSpPr>
        <p:spPr>
          <a:xfrm>
            <a:off x="5617850" y="2095088"/>
            <a:ext cx="1333500" cy="1333500"/>
          </a:xfrm>
          <a:prstGeom prst="ellipse">
            <a:avLst/>
          </a:prstGeom>
          <a:solidFill>
            <a:srgbClr val="E2231A"/>
          </a:solidFill>
          <a:ln cap="flat" cmpd="sng" w="28575">
            <a:solidFill>
              <a:srgbClr val="E223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supplemental study </a:t>
            </a:r>
            <a:b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tools.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3" name="Google Shape;3583;p204"/>
          <p:cNvSpPr/>
          <p:nvPr/>
        </p:nvSpPr>
        <p:spPr>
          <a:xfrm>
            <a:off x="3897700" y="14099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your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 spots.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Google Shape;3080;p160"/>
          <p:cNvPicPr preferRelativeResize="0"/>
          <p:nvPr/>
        </p:nvPicPr>
        <p:blipFill rotWithShape="1">
          <a:blip r:embed="rId3">
            <a:alphaModFix/>
          </a:blip>
          <a:srcRect b="0" l="4111" r="4111" t="0"/>
          <a:stretch/>
        </p:blipFill>
        <p:spPr>
          <a:xfrm>
            <a:off x="-12125" y="0"/>
            <a:ext cx="9168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1" name="Google Shape;3081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This Week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2" name="Google Shape;3082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will also dive deeper into Security+.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3" name="Google Shape;3083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084" name="Google Shape;3084;p160"/>
          <p:cNvSpPr txBox="1"/>
          <p:nvPr>
            <p:ph idx="3" type="body"/>
          </p:nvPr>
        </p:nvSpPr>
        <p:spPr>
          <a:xfrm>
            <a:off x="175" y="1284250"/>
            <a:ext cx="4733700" cy="23589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This course comes with a voucher for the Security + exam. Therefore, we will spend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the most time with this certification.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We will cover:</a:t>
            </a:r>
            <a:endParaRPr sz="1600">
              <a:solidFill>
                <a:srgbClr val="FFFFFF"/>
              </a:solidFill>
            </a:endParaRPr>
          </a:p>
          <a:p>
            <a:pPr indent="-260350" lvl="0" marL="457200" rtl="0" algn="l">
              <a:spcBef>
                <a:spcPts val="800"/>
              </a:spcBef>
              <a:spcAft>
                <a:spcPts val="0"/>
              </a:spcAft>
              <a:buClr>
                <a:srgbClr val="E2231A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Test preparation tips</a:t>
            </a:r>
            <a:endParaRPr>
              <a:solidFill>
                <a:srgbClr val="FFFFFF"/>
              </a:solidFill>
            </a:endParaRPr>
          </a:p>
          <a:p>
            <a:pPr indent="-260350" lvl="0" marL="457200" rtl="0" algn="l">
              <a:spcBef>
                <a:spcPts val="1000"/>
              </a:spcBef>
              <a:spcAft>
                <a:spcPts val="0"/>
              </a:spcAft>
              <a:buClr>
                <a:srgbClr val="E2231A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The CompTIA CertMaster study tool</a:t>
            </a:r>
            <a:endParaRPr>
              <a:solidFill>
                <a:srgbClr val="FFFFFF"/>
              </a:solidFill>
            </a:endParaRPr>
          </a:p>
          <a:p>
            <a:pPr indent="-260350" lvl="0" marL="457200" rtl="0" algn="l">
              <a:spcBef>
                <a:spcPts val="1000"/>
              </a:spcBef>
              <a:spcAft>
                <a:spcPts val="0"/>
              </a:spcAft>
              <a:buClr>
                <a:srgbClr val="E2231A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Performance-based questions (PBQ)</a:t>
            </a:r>
            <a:endParaRPr>
              <a:solidFill>
                <a:srgbClr val="FFFFFF"/>
              </a:solidFill>
            </a:endParaRPr>
          </a:p>
          <a:p>
            <a:pPr indent="-260350" lvl="0" marL="457200" rtl="0" algn="l">
              <a:spcBef>
                <a:spcPts val="1000"/>
              </a:spcBef>
              <a:spcAft>
                <a:spcPts val="0"/>
              </a:spcAft>
              <a:buClr>
                <a:srgbClr val="E2231A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Domains on the exam that are not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covered in this course's curriculum.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85" name="Google Shape;308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750" y="1625200"/>
            <a:ext cx="2533449" cy="850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6" name="Google Shape;3086;p160"/>
          <p:cNvCxnSpPr/>
          <p:nvPr/>
        </p:nvCxnSpPr>
        <p:spPr>
          <a:xfrm>
            <a:off x="274375" y="640080"/>
            <a:ext cx="8680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7" name="Google Shape;3087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(comptia.org)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587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p205"/>
          <p:cNvSpPr/>
          <p:nvPr/>
        </p:nvSpPr>
        <p:spPr>
          <a:xfrm>
            <a:off x="200025" y="4867275"/>
            <a:ext cx="8772600" cy="105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9" name="Google Shape;3589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Preparation Tips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1" name="Google Shape;3591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online blogs, forums (e.g., Reddit), and wiki pages dedicated to preparing for the Security+ exam.</a:t>
            </a:r>
            <a:endParaRPr/>
          </a:p>
        </p:txBody>
      </p:sp>
      <p:sp>
        <p:nvSpPr>
          <p:cNvPr id="3592" name="Google Shape;3592;p205"/>
          <p:cNvSpPr/>
          <p:nvPr/>
        </p:nvSpPr>
        <p:spPr>
          <a:xfrm>
            <a:off x="1592650" y="3628813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CompTIA’s study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tools.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3" name="Google Shape;3593;p205"/>
          <p:cNvPicPr preferRelativeResize="0"/>
          <p:nvPr/>
        </p:nvPicPr>
        <p:blipFill rotWithShape="1">
          <a:blip r:embed="rId3">
            <a:alphaModFix/>
          </a:blip>
          <a:srcRect b="0" l="149" r="149" t="0"/>
          <a:stretch/>
        </p:blipFill>
        <p:spPr>
          <a:xfrm>
            <a:off x="2954725" y="2736600"/>
            <a:ext cx="32194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p205"/>
          <p:cNvPicPr preferRelativeResize="0"/>
          <p:nvPr/>
        </p:nvPicPr>
        <p:blipFill rotWithShape="1">
          <a:blip r:embed="rId4">
            <a:alphaModFix/>
          </a:blip>
          <a:srcRect b="16165" l="26948" r="27305" t="15044"/>
          <a:stretch/>
        </p:blipFill>
        <p:spPr>
          <a:xfrm>
            <a:off x="3480450" y="3238775"/>
            <a:ext cx="2168001" cy="18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p205"/>
          <p:cNvSpPr/>
          <p:nvPr/>
        </p:nvSpPr>
        <p:spPr>
          <a:xfrm>
            <a:off x="6217925" y="3628813"/>
            <a:ext cx="1333500" cy="1333500"/>
          </a:xfrm>
          <a:prstGeom prst="ellipse">
            <a:avLst/>
          </a:prstGeom>
          <a:solidFill>
            <a:srgbClr val="E2231A"/>
          </a:solidFill>
          <a:ln cap="flat" cmpd="sng" w="28575">
            <a:solidFill>
              <a:srgbClr val="E223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a Security+ online community.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6" name="Google Shape;3596;p205"/>
          <p:cNvSpPr/>
          <p:nvPr/>
        </p:nvSpPr>
        <p:spPr>
          <a:xfrm>
            <a:off x="2198375" y="20950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Organize your study time.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7" name="Google Shape;3597;p205"/>
          <p:cNvSpPr/>
          <p:nvPr/>
        </p:nvSpPr>
        <p:spPr>
          <a:xfrm>
            <a:off x="3897700" y="14099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your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weak spots.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8" name="Google Shape;3598;p205"/>
          <p:cNvSpPr/>
          <p:nvPr/>
        </p:nvSpPr>
        <p:spPr>
          <a:xfrm>
            <a:off x="5617850" y="2095088"/>
            <a:ext cx="1333500" cy="1333500"/>
          </a:xfrm>
          <a:prstGeom prst="ellipse">
            <a:avLst/>
          </a:prstGeom>
          <a:solidFill>
            <a:srgbClr val="EFEFE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supplemental study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3C54"/>
        </a:solidFill>
      </p:bgPr>
    </p:bg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Test Taking Tips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604" name="Google Shape;3604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605" name="Google Shape;3605;p2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(Source)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06" name="Google Shape;3606;p206"/>
          <p:cNvPicPr preferRelativeResize="0"/>
          <p:nvPr/>
        </p:nvPicPr>
        <p:blipFill rotWithShape="1">
          <a:blip r:embed="rId4">
            <a:alphaModFix/>
          </a:blip>
          <a:srcRect b="3356" l="25466" r="21863" t="-917"/>
          <a:stretch/>
        </p:blipFill>
        <p:spPr>
          <a:xfrm>
            <a:off x="6051925" y="803400"/>
            <a:ext cx="2897924" cy="40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7" name="Google Shape;3607;p206"/>
          <p:cNvSpPr/>
          <p:nvPr/>
        </p:nvSpPr>
        <p:spPr>
          <a:xfrm>
            <a:off x="1352550" y="969250"/>
            <a:ext cx="43434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7083"/>
                </a:solidFill>
                <a:latin typeface="Roboto"/>
                <a:ea typeface="Roboto"/>
                <a:cs typeface="Roboto"/>
                <a:sym typeface="Roboto"/>
              </a:rPr>
              <a:t>Take care of yourself.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Arrive early, well-rested, fed, hydrated, and relaxed.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08" name="Google Shape;3608;p206"/>
          <p:cNvGrpSpPr/>
          <p:nvPr/>
        </p:nvGrpSpPr>
        <p:grpSpPr>
          <a:xfrm>
            <a:off x="457200" y="969238"/>
            <a:ext cx="776889" cy="621300"/>
            <a:chOff x="457200" y="1378813"/>
            <a:chExt cx="776889" cy="621300"/>
          </a:xfrm>
        </p:grpSpPr>
        <p:sp>
          <p:nvSpPr>
            <p:cNvPr id="3609" name="Google Shape;3609;p2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F7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10" name="Google Shape;3610;p2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F7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611" name="Google Shape;3611;p206"/>
          <p:cNvGrpSpPr/>
          <p:nvPr/>
        </p:nvGrpSpPr>
        <p:grpSpPr>
          <a:xfrm>
            <a:off x="457200" y="1895350"/>
            <a:ext cx="776889" cy="621300"/>
            <a:chOff x="457200" y="1378813"/>
            <a:chExt cx="776889" cy="621300"/>
          </a:xfrm>
        </p:grpSpPr>
        <p:sp>
          <p:nvSpPr>
            <p:cNvPr id="3612" name="Google Shape;3612;p2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13" name="Google Shape;3613;p2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3614" name="Google Shape;3614;p206"/>
          <p:cNvGrpSpPr/>
          <p:nvPr/>
        </p:nvGrpSpPr>
        <p:grpSpPr>
          <a:xfrm>
            <a:off x="457200" y="3054800"/>
            <a:ext cx="776889" cy="621300"/>
            <a:chOff x="457200" y="1378813"/>
            <a:chExt cx="776889" cy="621300"/>
          </a:xfrm>
        </p:grpSpPr>
        <p:sp>
          <p:nvSpPr>
            <p:cNvPr id="3615" name="Google Shape;3615;p20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16" name="Google Shape;3616;p20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7" name="Google Shape;3617;p206"/>
          <p:cNvSpPr/>
          <p:nvPr/>
        </p:nvSpPr>
        <p:spPr>
          <a:xfrm>
            <a:off x="1352550" y="1897749"/>
            <a:ext cx="4343400" cy="84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AFCA54"/>
                </a:solidFill>
                <a:latin typeface="Roboto"/>
                <a:ea typeface="Roboto"/>
                <a:cs typeface="Roboto"/>
                <a:sym typeface="Roboto"/>
              </a:rPr>
              <a:t>Pay attention.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Read each question and each answer twice before deciding on your answer. Always stay aware of how much time remains.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8" name="Google Shape;3618;p206"/>
          <p:cNvSpPr/>
          <p:nvPr/>
        </p:nvSpPr>
        <p:spPr>
          <a:xfrm>
            <a:off x="1352550" y="3064376"/>
            <a:ext cx="4343400" cy="1221900"/>
          </a:xfrm>
          <a:prstGeom prst="roundRect">
            <a:avLst>
              <a:gd fmla="val 935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FA786"/>
                </a:solidFill>
                <a:latin typeface="Roboto"/>
                <a:ea typeface="Roboto"/>
                <a:cs typeface="Roboto"/>
                <a:sym typeface="Roboto"/>
              </a:rPr>
              <a:t>If yo</a:t>
            </a:r>
            <a:r>
              <a:rPr b="1" lang="en">
                <a:solidFill>
                  <a:srgbClr val="4FA786"/>
                </a:solidFill>
                <a:latin typeface="Roboto"/>
                <a:ea typeface="Roboto"/>
                <a:cs typeface="Roboto"/>
                <a:sym typeface="Roboto"/>
              </a:rPr>
              <a:t>u’</a:t>
            </a:r>
            <a:r>
              <a:rPr b="1" lang="en">
                <a:solidFill>
                  <a:srgbClr val="4FA786"/>
                </a:solidFill>
                <a:latin typeface="Roboto"/>
                <a:ea typeface="Roboto"/>
                <a:cs typeface="Roboto"/>
                <a:sym typeface="Roboto"/>
              </a:rPr>
              <a:t>re unsure of an answer, guess.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Eliminate the answers you know are wrong, and select from the remaining answers. You'll receive the same penalty for an incorrect answer as for an unanswered question, so always make a best guess.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19" name="Google Shape;3619;p2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20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Security+ CertMaster</a:t>
            </a:r>
            <a:endParaRPr/>
          </a:p>
        </p:txBody>
      </p:sp>
      <p:sp>
        <p:nvSpPr>
          <p:cNvPr id="3625" name="Google Shape;3625;p2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6" name="Google Shape;3626;p20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208"/>
          <p:cNvSpPr/>
          <p:nvPr/>
        </p:nvSpPr>
        <p:spPr>
          <a:xfrm>
            <a:off x="-23700" y="1398200"/>
            <a:ext cx="9168600" cy="195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2" name="Google Shape;3632;p2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CertMaster Practice Tool</a:t>
            </a:r>
            <a:endParaRPr/>
          </a:p>
        </p:txBody>
      </p:sp>
      <p:sp>
        <p:nvSpPr>
          <p:cNvPr id="3633" name="Google Shape;3633;p208"/>
          <p:cNvSpPr txBox="1"/>
          <p:nvPr>
            <p:ph idx="1" type="subTitle"/>
          </p:nvPr>
        </p:nvSpPr>
        <p:spPr>
          <a:xfrm>
            <a:off x="0" y="675975"/>
            <a:ext cx="9168600" cy="485100"/>
          </a:xfrm>
          <a:prstGeom prst="rect">
            <a:avLst/>
          </a:prstGeom>
        </p:spPr>
        <p:txBody>
          <a:bodyPr anchorCtr="0" anchor="t" bIns="91425" lIns="45720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As part of this</a:t>
            </a:r>
            <a:r>
              <a:rPr lang="en" sz="1600"/>
              <a:t> boot camp, you will be provided with access to the </a:t>
            </a:r>
            <a:r>
              <a:rPr b="1" lang="en" sz="1600"/>
              <a:t>CertMaster Practice tool</a:t>
            </a:r>
            <a:r>
              <a:rPr lang="en" sz="1600"/>
              <a:t>.</a:t>
            </a:r>
            <a:endParaRPr sz="1600"/>
          </a:p>
        </p:txBody>
      </p:sp>
      <p:sp>
        <p:nvSpPr>
          <p:cNvPr id="3634" name="Google Shape;3634;p2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5" name="Google Shape;3635;p208"/>
          <p:cNvPicPr preferRelativeResize="0"/>
          <p:nvPr/>
        </p:nvPicPr>
        <p:blipFill rotWithShape="1">
          <a:blip r:embed="rId3">
            <a:alphaModFix/>
          </a:blip>
          <a:srcRect b="13353" l="0" r="0" t="10473"/>
          <a:stretch/>
        </p:blipFill>
        <p:spPr>
          <a:xfrm>
            <a:off x="852000" y="1551625"/>
            <a:ext cx="7630851" cy="17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36" name="Google Shape;3636;p208"/>
          <p:cNvGrpSpPr/>
          <p:nvPr/>
        </p:nvGrpSpPr>
        <p:grpSpPr>
          <a:xfrm>
            <a:off x="575" y="3353075"/>
            <a:ext cx="9169009" cy="202800"/>
            <a:chOff x="175" y="2840913"/>
            <a:chExt cx="8270800" cy="202800"/>
          </a:xfrm>
        </p:grpSpPr>
        <p:sp>
          <p:nvSpPr>
            <p:cNvPr id="3637" name="Google Shape;3637;p208"/>
            <p:cNvSpPr/>
            <p:nvPr/>
          </p:nvSpPr>
          <p:spPr>
            <a:xfrm>
              <a:off x="175" y="2840913"/>
              <a:ext cx="1422000" cy="202800"/>
            </a:xfrm>
            <a:prstGeom prst="rect">
              <a:avLst/>
            </a:prstGeom>
            <a:solidFill>
              <a:srgbClr val="F5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208"/>
            <p:cNvSpPr/>
            <p:nvPr/>
          </p:nvSpPr>
          <p:spPr>
            <a:xfrm>
              <a:off x="1374675" y="2840913"/>
              <a:ext cx="1422000" cy="202800"/>
            </a:xfrm>
            <a:prstGeom prst="rect">
              <a:avLst/>
            </a:prstGeom>
            <a:solidFill>
              <a:srgbClr val="A05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208"/>
            <p:cNvSpPr/>
            <p:nvPr/>
          </p:nvSpPr>
          <p:spPr>
            <a:xfrm>
              <a:off x="2749175" y="2840913"/>
              <a:ext cx="1422000" cy="202800"/>
            </a:xfrm>
            <a:prstGeom prst="rect">
              <a:avLst/>
            </a:prstGeom>
            <a:solidFill>
              <a:srgbClr val="083C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208"/>
            <p:cNvSpPr/>
            <p:nvPr/>
          </p:nvSpPr>
          <p:spPr>
            <a:xfrm>
              <a:off x="4111825" y="2840913"/>
              <a:ext cx="1422000" cy="202800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208"/>
            <p:cNvSpPr/>
            <p:nvPr/>
          </p:nvSpPr>
          <p:spPr>
            <a:xfrm>
              <a:off x="5474475" y="2840913"/>
              <a:ext cx="1422000" cy="202800"/>
            </a:xfrm>
            <a:prstGeom prst="rect">
              <a:avLst/>
            </a:prstGeom>
            <a:solidFill>
              <a:srgbClr val="4A9C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208"/>
            <p:cNvSpPr/>
            <p:nvPr/>
          </p:nvSpPr>
          <p:spPr>
            <a:xfrm>
              <a:off x="6848975" y="2840913"/>
              <a:ext cx="1422000" cy="202800"/>
            </a:xfrm>
            <a:prstGeom prst="rect">
              <a:avLst/>
            </a:prstGeom>
            <a:solidFill>
              <a:srgbClr val="AED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3" name="Google Shape;3643;p208"/>
          <p:cNvSpPr/>
          <p:nvPr/>
        </p:nvSpPr>
        <p:spPr>
          <a:xfrm>
            <a:off x="2351256" y="3827275"/>
            <a:ext cx="1362600" cy="793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Quick knowledge assessment.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4" name="Google Shape;3644;p208"/>
          <p:cNvSpPr/>
          <p:nvPr/>
        </p:nvSpPr>
        <p:spPr>
          <a:xfrm>
            <a:off x="3879813" y="3827275"/>
            <a:ext cx="2061600" cy="793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Adaptive learning that reinforces existing and new knowledge.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5" name="Google Shape;3645;p208"/>
          <p:cNvSpPr/>
          <p:nvPr/>
        </p:nvSpPr>
        <p:spPr>
          <a:xfrm>
            <a:off x="6107369" y="3827275"/>
            <a:ext cx="1362600" cy="793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Personalized feedback.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6" name="Google Shape;3646;p208"/>
          <p:cNvSpPr/>
          <p:nvPr/>
        </p:nvSpPr>
        <p:spPr>
          <a:xfrm>
            <a:off x="7635925" y="3827275"/>
            <a:ext cx="1048200" cy="793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E223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Real-time learning analytics.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7" name="Google Shape;3647;p208"/>
          <p:cNvSpPr/>
          <p:nvPr/>
        </p:nvSpPr>
        <p:spPr>
          <a:xfrm>
            <a:off x="408400" y="3827275"/>
            <a:ext cx="1776900" cy="793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 CompTIA, CertMaster Practice provides: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48" name="Google Shape;3648;p208"/>
          <p:cNvGrpSpPr/>
          <p:nvPr/>
        </p:nvGrpSpPr>
        <p:grpSpPr>
          <a:xfrm>
            <a:off x="575" y="1220225"/>
            <a:ext cx="9169009" cy="202800"/>
            <a:chOff x="175" y="2840913"/>
            <a:chExt cx="8270800" cy="202800"/>
          </a:xfrm>
        </p:grpSpPr>
        <p:sp>
          <p:nvSpPr>
            <p:cNvPr id="3649" name="Google Shape;3649;p208"/>
            <p:cNvSpPr/>
            <p:nvPr/>
          </p:nvSpPr>
          <p:spPr>
            <a:xfrm>
              <a:off x="175" y="2840913"/>
              <a:ext cx="1422000" cy="202800"/>
            </a:xfrm>
            <a:prstGeom prst="rect">
              <a:avLst/>
            </a:prstGeom>
            <a:solidFill>
              <a:srgbClr val="F59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208"/>
            <p:cNvSpPr/>
            <p:nvPr/>
          </p:nvSpPr>
          <p:spPr>
            <a:xfrm>
              <a:off x="1374675" y="2840913"/>
              <a:ext cx="1422000" cy="202800"/>
            </a:xfrm>
            <a:prstGeom prst="rect">
              <a:avLst/>
            </a:prstGeom>
            <a:solidFill>
              <a:srgbClr val="A051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208"/>
            <p:cNvSpPr/>
            <p:nvPr/>
          </p:nvSpPr>
          <p:spPr>
            <a:xfrm>
              <a:off x="2749175" y="2840913"/>
              <a:ext cx="1422000" cy="202800"/>
            </a:xfrm>
            <a:prstGeom prst="rect">
              <a:avLst/>
            </a:prstGeom>
            <a:solidFill>
              <a:srgbClr val="083C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208"/>
            <p:cNvSpPr/>
            <p:nvPr/>
          </p:nvSpPr>
          <p:spPr>
            <a:xfrm>
              <a:off x="4111825" y="2840913"/>
              <a:ext cx="1422000" cy="202800"/>
            </a:xfrm>
            <a:prstGeom prst="rect">
              <a:avLst/>
            </a:prstGeom>
            <a:solidFill>
              <a:srgbClr val="288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208"/>
            <p:cNvSpPr/>
            <p:nvPr/>
          </p:nvSpPr>
          <p:spPr>
            <a:xfrm>
              <a:off x="5474475" y="2840913"/>
              <a:ext cx="1422000" cy="202800"/>
            </a:xfrm>
            <a:prstGeom prst="rect">
              <a:avLst/>
            </a:prstGeom>
            <a:solidFill>
              <a:srgbClr val="4A9C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208"/>
            <p:cNvSpPr/>
            <p:nvPr/>
          </p:nvSpPr>
          <p:spPr>
            <a:xfrm>
              <a:off x="6848975" y="2840913"/>
              <a:ext cx="1422000" cy="202800"/>
            </a:xfrm>
            <a:prstGeom prst="rect">
              <a:avLst/>
            </a:prstGeom>
            <a:solidFill>
              <a:srgbClr val="AED1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8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9" name="Google Shape;3659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0" name="Google Shape;3660;p209"/>
          <p:cNvSpPr txBox="1"/>
          <p:nvPr/>
        </p:nvSpPr>
        <p:spPr>
          <a:xfrm>
            <a:off x="3577575" y="1384925"/>
            <a:ext cx="55665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Now we</a:t>
            </a: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 will complete a walkthrough of the CertMaster </a:t>
            </a:r>
            <a:b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tool and how to navigate </a:t>
            </a:r>
            <a:b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the basic features.</a:t>
            </a: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1" name="Google Shape;3661;p20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‹#›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2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7" name="Google Shape;3667;p21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CertMaster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21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  <p:sp>
        <p:nvSpPr>
          <p:cNvPr id="3673" name="Google Shape;3673;p2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4" name="Google Shape;3674;p211"/>
          <p:cNvSpPr txBox="1"/>
          <p:nvPr>
            <p:ph idx="2" type="title"/>
          </p:nvPr>
        </p:nvSpPr>
        <p:spPr>
          <a:xfrm>
            <a:off x="273900" y="1042875"/>
            <a:ext cx="8595300" cy="18981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Security+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CertMaster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you will access your Security+ CertMaster study tool and complete one module of 12 questions.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p2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p213"/>
          <p:cNvSpPr/>
          <p:nvPr/>
        </p:nvSpPr>
        <p:spPr>
          <a:xfrm>
            <a:off x="650825" y="1773075"/>
            <a:ext cx="2512800" cy="252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85" name="Google Shape;3685;p213"/>
          <p:cNvSpPr/>
          <p:nvPr/>
        </p:nvSpPr>
        <p:spPr>
          <a:xfrm>
            <a:off x="3315613" y="1773075"/>
            <a:ext cx="2512800" cy="252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86" name="Google Shape;3686;p213"/>
          <p:cNvSpPr/>
          <p:nvPr/>
        </p:nvSpPr>
        <p:spPr>
          <a:xfrm>
            <a:off x="5981663" y="1773075"/>
            <a:ext cx="2512800" cy="252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87" name="Google Shape;3687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13" y="1773073"/>
            <a:ext cx="7842375" cy="2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8" name="Google Shape;3688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9" name="Google Shape;3689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Based Questions (PBQs)</a:t>
            </a:r>
            <a:endParaRPr/>
          </a:p>
        </p:txBody>
      </p:sp>
      <p:sp>
        <p:nvSpPr>
          <p:cNvPr id="3690" name="Google Shape;3690;p2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</a:t>
            </a:r>
            <a:r>
              <a:rPr lang="en"/>
              <a:t>Security+ exam has two types of questions: </a:t>
            </a:r>
            <a:r>
              <a:rPr b="1" lang="en"/>
              <a:t>multiple choice</a:t>
            </a:r>
            <a:r>
              <a:rPr lang="en"/>
              <a:t> and </a:t>
            </a:r>
            <a:r>
              <a:rPr b="1" lang="en"/>
              <a:t>performance-based questions</a:t>
            </a:r>
            <a:r>
              <a:rPr lang="en"/>
              <a:t> (PBQs).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213"/>
          <p:cNvSpPr/>
          <p:nvPr/>
        </p:nvSpPr>
        <p:spPr>
          <a:xfrm>
            <a:off x="650825" y="1773075"/>
            <a:ext cx="2512800" cy="25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PBQs present </a:t>
            </a:r>
            <a:br>
              <a:rPr lang="en" sz="17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test takers with </a:t>
            </a:r>
            <a:br>
              <a:rPr lang="en" sz="17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a simulated environment, </a:t>
            </a:r>
            <a:br>
              <a:rPr lang="en" sz="17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such as a network, firewall, or terminal.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92" name="Google Shape;3692;p213"/>
          <p:cNvSpPr/>
          <p:nvPr/>
        </p:nvSpPr>
        <p:spPr>
          <a:xfrm>
            <a:off x="3315613" y="1773075"/>
            <a:ext cx="2512800" cy="25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Since the question environment is simulated and not live, there may </a:t>
            </a:r>
            <a:br>
              <a:rPr lang="en" sz="17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be limitations compared to a real- world environment.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93" name="Google Shape;3693;p213"/>
          <p:cNvSpPr/>
          <p:nvPr/>
        </p:nvSpPr>
        <p:spPr>
          <a:xfrm>
            <a:off x="5981663" y="1773075"/>
            <a:ext cx="2512800" cy="25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PBQs are often </a:t>
            </a:r>
            <a:br>
              <a:rPr lang="en" sz="17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700">
                <a:latin typeface="Roboto Light"/>
                <a:ea typeface="Roboto Light"/>
                <a:cs typeface="Roboto Light"/>
                <a:sym typeface="Roboto Light"/>
              </a:rPr>
              <a:t>the first questions given on the Security+ exam.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14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p214"/>
          <p:cNvSpPr/>
          <p:nvPr/>
        </p:nvSpPr>
        <p:spPr>
          <a:xfrm>
            <a:off x="502925" y="-138000"/>
            <a:ext cx="6159600" cy="542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7175" rotWithShape="0" algn="bl" dir="282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0" name="Google Shape;3700;p214"/>
          <p:cNvSpPr txBox="1"/>
          <p:nvPr>
            <p:ph idx="3" type="body"/>
          </p:nvPr>
        </p:nvSpPr>
        <p:spPr>
          <a:xfrm>
            <a:off x="457200" y="650275"/>
            <a:ext cx="6205200" cy="3958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Scenario:</a:t>
            </a:r>
            <a:r>
              <a:rPr lang="en" sz="1600">
                <a:solidFill>
                  <a:schemeClr val="dk1"/>
                </a:solidFill>
              </a:rPr>
              <a:t> You are responsible for security at a small organization and have been tasked with implementing a security policy. Place the actions of organizing a security policy in their appropriate order. Note that there are five options, but you need to choose four.</a:t>
            </a:r>
            <a:endParaRPr sz="16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Step 1 ______  &gt;  Step 2 ______  &gt;  Step 3 ______  &gt;  Step 4 ______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Possible choices: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86690" lvl="0" marL="32004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rgbClr val="3CBDE8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Obtain support and commitment from management</a:t>
            </a:r>
            <a:endParaRPr sz="1500">
              <a:solidFill>
                <a:schemeClr val="dk1"/>
              </a:solidFill>
            </a:endParaRPr>
          </a:p>
          <a:p>
            <a:pPr indent="-186690" lvl="0" marL="3200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3CBDE8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Analyze risks to security</a:t>
            </a:r>
            <a:endParaRPr sz="1500">
              <a:solidFill>
                <a:schemeClr val="dk1"/>
              </a:solidFill>
            </a:endParaRPr>
          </a:p>
          <a:p>
            <a:pPr indent="-186690" lvl="0" marL="3200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3CBDE8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Secure budgeting</a:t>
            </a:r>
            <a:endParaRPr sz="1500">
              <a:solidFill>
                <a:schemeClr val="dk1"/>
              </a:solidFill>
            </a:endParaRPr>
          </a:p>
          <a:p>
            <a:pPr indent="-186690" lvl="0" marL="320040" rtl="0" algn="l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Clr>
                <a:srgbClr val="3CBDE8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Review, test, and update procedures</a:t>
            </a:r>
            <a:endParaRPr sz="1500">
              <a:solidFill>
                <a:schemeClr val="dk1"/>
              </a:solidFill>
            </a:endParaRPr>
          </a:p>
          <a:p>
            <a:pPr indent="-186690" lvl="0" marL="320040" rtl="0" algn="l">
              <a:lnSpc>
                <a:spcPct val="114000"/>
              </a:lnSpc>
              <a:spcBef>
                <a:spcPts val="400"/>
              </a:spcBef>
              <a:spcAft>
                <a:spcPts val="400"/>
              </a:spcAft>
              <a:buClr>
                <a:srgbClr val="3CBDE8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Implement appropriate controls</a:t>
            </a:r>
            <a:endParaRPr sz="1500"/>
          </a:p>
        </p:txBody>
      </p:sp>
      <p:cxnSp>
        <p:nvCxnSpPr>
          <p:cNvPr id="3701" name="Google Shape;3701;p214"/>
          <p:cNvCxnSpPr/>
          <p:nvPr/>
        </p:nvCxnSpPr>
        <p:spPr>
          <a:xfrm>
            <a:off x="769775" y="650275"/>
            <a:ext cx="570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2" name="Google Shape;3702;p2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3" name="Google Shape;3703;p214"/>
          <p:cNvSpPr txBox="1"/>
          <p:nvPr>
            <p:ph type="title"/>
          </p:nvPr>
        </p:nvSpPr>
        <p:spPr>
          <a:xfrm>
            <a:off x="444900" y="0"/>
            <a:ext cx="7063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Question: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Performance-Based</a:t>
            </a:r>
            <a:r>
              <a:rPr lang="en"/>
              <a:t> </a:t>
            </a:r>
            <a:endParaRPr/>
          </a:p>
        </p:txBody>
      </p:sp>
      <p:sp>
        <p:nvSpPr>
          <p:cNvPr id="3704" name="Google Shape;3704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5" name="Google Shape;3705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67" y="2941075"/>
            <a:ext cx="2620507" cy="19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D631"/>
        </a:solidFill>
      </p:bgPr>
    </p:bg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61"/>
          <p:cNvSpPr/>
          <p:nvPr/>
        </p:nvSpPr>
        <p:spPr>
          <a:xfrm>
            <a:off x="-24600" y="1751751"/>
            <a:ext cx="9168600" cy="2829300"/>
          </a:xfrm>
          <a:prstGeom prst="rect">
            <a:avLst/>
          </a:prstGeom>
          <a:solidFill>
            <a:srgbClr val="C7B5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</a:t>
            </a:r>
            <a:endParaRPr/>
          </a:p>
        </p:txBody>
      </p:sp>
      <p:sp>
        <p:nvSpPr>
          <p:cNvPr id="3094" name="Google Shape;3094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will also briefly cover another beginner certification called </a:t>
            </a:r>
            <a:br>
              <a:rPr lang="en"/>
            </a:br>
            <a:r>
              <a:rPr b="1" lang="en"/>
              <a:t>Certified Ethical Hacker</a:t>
            </a:r>
            <a:r>
              <a:rPr lang="en"/>
              <a:t> (CEH) and a popular advanced certification, </a:t>
            </a:r>
            <a:br>
              <a:rPr lang="en"/>
            </a:br>
            <a:r>
              <a:rPr b="1" lang="en"/>
              <a:t>Certified Information Systems Security Professional </a:t>
            </a:r>
            <a:r>
              <a:rPr lang="en"/>
              <a:t>(CISSP).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6" name="Google Shape;3096;p161"/>
          <p:cNvSpPr txBox="1"/>
          <p:nvPr>
            <p:ph idx="2" type="subTitle"/>
          </p:nvPr>
        </p:nvSpPr>
        <p:spPr>
          <a:xfrm>
            <a:off x="350650" y="4578375"/>
            <a:ext cx="981300" cy="22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(cert.eccouncil.org)</a:t>
            </a:r>
            <a:endParaRPr/>
          </a:p>
        </p:txBody>
      </p:sp>
      <p:pic>
        <p:nvPicPr>
          <p:cNvPr id="3097" name="Google Shape;3097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650" y="1931076"/>
            <a:ext cx="4160061" cy="24706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98" name="Google Shape;3098;p161"/>
          <p:cNvPicPr preferRelativeResize="0"/>
          <p:nvPr/>
        </p:nvPicPr>
        <p:blipFill rotWithShape="1">
          <a:blip r:embed="rId5">
            <a:alphaModFix/>
          </a:blip>
          <a:srcRect b="0" l="2570" r="2579" t="0"/>
          <a:stretch/>
        </p:blipFill>
        <p:spPr>
          <a:xfrm>
            <a:off x="4709615" y="1931077"/>
            <a:ext cx="4160058" cy="2470648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99" name="Google Shape;3099;p161"/>
          <p:cNvSpPr txBox="1"/>
          <p:nvPr>
            <p:ph idx="2" type="subTitle"/>
          </p:nvPr>
        </p:nvSpPr>
        <p:spPr>
          <a:xfrm>
            <a:off x="4690200" y="4578375"/>
            <a:ext cx="1332000" cy="226800"/>
          </a:xfrm>
          <a:prstGeom prst="rect">
            <a:avLst/>
          </a:prstGeom>
        </p:spPr>
        <p:txBody>
          <a:bodyPr anchorCtr="0" anchor="t" bIns="91425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(isc2.org)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215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215"/>
          <p:cNvSpPr/>
          <p:nvPr/>
        </p:nvSpPr>
        <p:spPr>
          <a:xfrm>
            <a:off x="502925" y="-138000"/>
            <a:ext cx="6159600" cy="542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57175" rotWithShape="0" algn="bl" dir="2820000" dist="76200">
              <a:srgbClr val="000000">
                <a:alpha val="1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215"/>
          <p:cNvSpPr txBox="1"/>
          <p:nvPr>
            <p:ph idx="3" type="body"/>
          </p:nvPr>
        </p:nvSpPr>
        <p:spPr>
          <a:xfrm>
            <a:off x="457200" y="650275"/>
            <a:ext cx="6291600" cy="3958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Scenario:</a:t>
            </a:r>
            <a:r>
              <a:rPr lang="en" sz="1600">
                <a:solidFill>
                  <a:schemeClr val="dk1"/>
                </a:solidFill>
              </a:rPr>
              <a:t> You are responsible for security at a small organization and have been tasked with implementing a security policy. Place the actions of organizing a security policy in their appropriate order. Note that there are five options, but you need to choose four.</a:t>
            </a:r>
            <a:endParaRPr sz="16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1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Step 1 ______  &gt;  Step 2 ______  &gt;  Step 3 ______  &gt;  Step 4 ______</a:t>
            </a:r>
            <a:endParaRPr sz="1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  <a:latin typeface="Roboto Medium"/>
                <a:ea typeface="Roboto Medium"/>
                <a:cs typeface="Roboto Medium"/>
                <a:sym typeface="Roboto Medium"/>
              </a:rPr>
              <a:t>Step 1:</a:t>
            </a: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</a:rPr>
              <a:t> Obtain support and commitment from management </a:t>
            </a:r>
            <a:endParaRPr sz="16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  <a:latin typeface="Roboto Medium"/>
                <a:ea typeface="Roboto Medium"/>
                <a:cs typeface="Roboto Medium"/>
                <a:sym typeface="Roboto Medium"/>
              </a:rPr>
              <a:t>Step 2:</a:t>
            </a: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</a:rPr>
              <a:t> Analyze risks to security </a:t>
            </a:r>
            <a:endParaRPr sz="16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  <a:latin typeface="Roboto Medium"/>
                <a:ea typeface="Roboto Medium"/>
                <a:cs typeface="Roboto Medium"/>
                <a:sym typeface="Roboto Medium"/>
              </a:rPr>
              <a:t>Step 3:</a:t>
            </a: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</a:rPr>
              <a:t> Implement appropriate controls </a:t>
            </a:r>
            <a:endParaRPr sz="16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  <a:latin typeface="Roboto Medium"/>
                <a:ea typeface="Roboto Medium"/>
                <a:cs typeface="Roboto Medium"/>
                <a:sym typeface="Roboto Medium"/>
              </a:rPr>
              <a:t>Step 4:</a:t>
            </a: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</a:rPr>
              <a:t> Review, test, and update procedures</a:t>
            </a:r>
            <a:endParaRPr sz="1500">
              <a:highlight>
                <a:schemeClr val="accent6"/>
              </a:highlight>
            </a:endParaRPr>
          </a:p>
        </p:txBody>
      </p:sp>
      <p:cxnSp>
        <p:nvCxnSpPr>
          <p:cNvPr id="3713" name="Google Shape;3713;p215"/>
          <p:cNvCxnSpPr/>
          <p:nvPr/>
        </p:nvCxnSpPr>
        <p:spPr>
          <a:xfrm>
            <a:off x="769775" y="650275"/>
            <a:ext cx="562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4" name="Google Shape;3714;p2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5" name="Google Shape;3715;p215"/>
          <p:cNvSpPr txBox="1"/>
          <p:nvPr>
            <p:ph type="title"/>
          </p:nvPr>
        </p:nvSpPr>
        <p:spPr>
          <a:xfrm>
            <a:off x="444900" y="0"/>
            <a:ext cx="70635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Question: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Performance-Based</a:t>
            </a:r>
            <a:r>
              <a:rPr lang="en"/>
              <a:t> </a:t>
            </a:r>
            <a:endParaRPr/>
          </a:p>
        </p:txBody>
      </p:sp>
      <p:sp>
        <p:nvSpPr>
          <p:cNvPr id="3716" name="Google Shape;3716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7" name="Google Shape;3717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467" y="2941075"/>
            <a:ext cx="2620507" cy="19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372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PBQs</a:t>
            </a:r>
            <a:endParaRPr/>
          </a:p>
        </p:txBody>
      </p:sp>
      <p:sp>
        <p:nvSpPr>
          <p:cNvPr id="3723" name="Google Shape;3723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next guided tour, we will explore Security+ PBQ questions.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4" name="Google Shape;3724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25" name="Google Shape;3725;p216"/>
          <p:cNvPicPr preferRelativeResize="0"/>
          <p:nvPr/>
        </p:nvPicPr>
        <p:blipFill rotWithShape="1">
          <a:blip r:embed="rId3">
            <a:alphaModFix/>
          </a:blip>
          <a:srcRect b="5051" l="0" r="0" t="0"/>
          <a:stretch/>
        </p:blipFill>
        <p:spPr>
          <a:xfrm>
            <a:off x="456450" y="1301525"/>
            <a:ext cx="7823825" cy="3390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1" name="Google Shape;3731;p21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PBQs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5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p2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  <p:sp>
        <p:nvSpPr>
          <p:cNvPr id="3737" name="Google Shape;3737;p2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8" name="Google Shape;3738;p2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ecurity+ PBQs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work through several Security+ PBQ questions.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8" name="Google Shape;3748;p220"/>
          <p:cNvPicPr preferRelativeResize="0"/>
          <p:nvPr/>
        </p:nvPicPr>
        <p:blipFill rotWithShape="1">
          <a:blip r:embed="rId3">
            <a:alphaModFix/>
          </a:blip>
          <a:srcRect b="31306" l="-21133" r="14558" t="8970"/>
          <a:stretch/>
        </p:blipFill>
        <p:spPr>
          <a:xfrm>
            <a:off x="25" y="-24301"/>
            <a:ext cx="9144000" cy="5181451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220"/>
          <p:cNvSpPr/>
          <p:nvPr/>
        </p:nvSpPr>
        <p:spPr>
          <a:xfrm rot="5400000">
            <a:off x="43200" y="-81151"/>
            <a:ext cx="5157300" cy="5243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220"/>
          <p:cNvSpPr/>
          <p:nvPr/>
        </p:nvSpPr>
        <p:spPr>
          <a:xfrm rot="5400000">
            <a:off x="43200" y="-81151"/>
            <a:ext cx="5157300" cy="5243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p220"/>
          <p:cNvSpPr/>
          <p:nvPr/>
        </p:nvSpPr>
        <p:spPr>
          <a:xfrm rot="5400000">
            <a:off x="43200" y="-81151"/>
            <a:ext cx="5157300" cy="52437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2" name="Google Shape;3752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3" name="Google Shape;3753;p220"/>
          <p:cNvSpPr txBox="1"/>
          <p:nvPr>
            <p:ph type="title"/>
          </p:nvPr>
        </p:nvSpPr>
        <p:spPr>
          <a:xfrm>
            <a:off x="-368300" y="1446050"/>
            <a:ext cx="5658300" cy="16920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51435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Next class, we’ll dive deeper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into the various domains and topics of the Security+ exam.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16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InfoSec Certifications</a:t>
            </a:r>
            <a:endParaRPr/>
          </a:p>
        </p:txBody>
      </p:sp>
      <p:sp>
        <p:nvSpPr>
          <p:cNvPr id="3105" name="Google Shape;3105;p1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6" name="Google Shape;3106;p162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0" name="Shape 3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1" name="Google Shape;3111;p163"/>
          <p:cNvPicPr preferRelativeResize="0"/>
          <p:nvPr/>
        </p:nvPicPr>
        <p:blipFill rotWithShape="1">
          <a:blip r:embed="rId3">
            <a:alphaModFix/>
          </a:blip>
          <a:srcRect b="49" l="0" r="0" t="39"/>
          <a:stretch/>
        </p:blipFill>
        <p:spPr>
          <a:xfrm>
            <a:off x="-7939" y="0"/>
            <a:ext cx="91519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2" name="Google Shape;3112;p163"/>
          <p:cNvSpPr txBox="1"/>
          <p:nvPr>
            <p:ph idx="1" type="subTitle"/>
          </p:nvPr>
        </p:nvSpPr>
        <p:spPr>
          <a:xfrm>
            <a:off x="0" y="675975"/>
            <a:ext cx="54102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Certifications will give many new candidates an advantage when applying to their first cyber security jobs.</a:t>
            </a:r>
            <a:endParaRPr/>
          </a:p>
        </p:txBody>
      </p:sp>
      <p:sp>
        <p:nvSpPr>
          <p:cNvPr id="3113" name="Google Shape;3113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4" name="Google Shape;3114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Information</a:t>
            </a:r>
            <a:r>
              <a:rPr lang="en">
                <a:solidFill>
                  <a:schemeClr val="dk1"/>
                </a:solidFill>
              </a:rPr>
              <a:t> Security Certifications</a:t>
            </a:r>
            <a:endParaRPr/>
          </a:p>
        </p:txBody>
      </p:sp>
      <p:sp>
        <p:nvSpPr>
          <p:cNvPr id="3115" name="Google Shape;3115;p163"/>
          <p:cNvSpPr txBox="1"/>
          <p:nvPr>
            <p:ph idx="3" type="body"/>
          </p:nvPr>
        </p:nvSpPr>
        <p:spPr>
          <a:xfrm>
            <a:off x="175" y="1810300"/>
            <a:ext cx="5116200" cy="62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/>
              <a:t>C</a:t>
            </a:r>
            <a:r>
              <a:rPr b="1" lang="en" sz="1600"/>
              <a:t>ertifications also provide the following benefits to all levels of infosec professionals:</a:t>
            </a:r>
            <a:endParaRPr b="1" sz="1600"/>
          </a:p>
        </p:txBody>
      </p:sp>
      <p:sp>
        <p:nvSpPr>
          <p:cNvPr id="3116" name="Google Shape;3116;p163"/>
          <p:cNvSpPr/>
          <p:nvPr/>
        </p:nvSpPr>
        <p:spPr>
          <a:xfrm>
            <a:off x="1352550" y="2507800"/>
            <a:ext cx="2465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17" name="Google Shape;3117;p163"/>
          <p:cNvGrpSpPr/>
          <p:nvPr/>
        </p:nvGrpSpPr>
        <p:grpSpPr>
          <a:xfrm>
            <a:off x="457200" y="2507788"/>
            <a:ext cx="776889" cy="621300"/>
            <a:chOff x="457200" y="1378813"/>
            <a:chExt cx="776889" cy="621300"/>
          </a:xfrm>
        </p:grpSpPr>
        <p:sp>
          <p:nvSpPr>
            <p:cNvPr id="3118" name="Google Shape;3118;p1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DD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19" name="Google Shape;3119;p16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DD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0" name="Google Shape;3120;p163"/>
          <p:cNvSpPr/>
          <p:nvPr/>
        </p:nvSpPr>
        <p:spPr>
          <a:xfrm>
            <a:off x="1352550" y="3293150"/>
            <a:ext cx="2465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21" name="Google Shape;3121;p163"/>
          <p:cNvGrpSpPr/>
          <p:nvPr/>
        </p:nvGrpSpPr>
        <p:grpSpPr>
          <a:xfrm>
            <a:off x="457200" y="3293138"/>
            <a:ext cx="776889" cy="621300"/>
            <a:chOff x="457200" y="1378813"/>
            <a:chExt cx="776889" cy="621300"/>
          </a:xfrm>
        </p:grpSpPr>
        <p:sp>
          <p:nvSpPr>
            <p:cNvPr id="3122" name="Google Shape;3122;p1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25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3" name="Google Shape;3123;p16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25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124" name="Google Shape;3124;p163"/>
          <p:cNvSpPr/>
          <p:nvPr/>
        </p:nvSpPr>
        <p:spPr>
          <a:xfrm>
            <a:off x="1352550" y="4056675"/>
            <a:ext cx="2465100" cy="621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Career Advancement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25" name="Google Shape;3125;p163"/>
          <p:cNvGrpSpPr/>
          <p:nvPr/>
        </p:nvGrpSpPr>
        <p:grpSpPr>
          <a:xfrm>
            <a:off x="457200" y="4056663"/>
            <a:ext cx="776889" cy="621300"/>
            <a:chOff x="457200" y="1378813"/>
            <a:chExt cx="776889" cy="621300"/>
          </a:xfrm>
        </p:grpSpPr>
        <p:sp>
          <p:nvSpPr>
            <p:cNvPr id="3126" name="Google Shape;3126;p1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F5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7" name="Google Shape;3127;p16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F5F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3128" name="Google Shape;3128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3E6E4"/>
        </a:solidFill>
      </p:bgPr>
    </p:bg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3" name="Google Shape;3133;p164"/>
          <p:cNvPicPr preferRelativeResize="0"/>
          <p:nvPr/>
        </p:nvPicPr>
        <p:blipFill rotWithShape="1">
          <a:blip r:embed="rId3">
            <a:alphaModFix/>
          </a:blip>
          <a:srcRect b="43413" l="6723" r="19312" t="-9142"/>
          <a:stretch/>
        </p:blipFill>
        <p:spPr>
          <a:xfrm>
            <a:off x="-1230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4" name="Google Shape;3134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Information Security Certifications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5" name="Google Shape;3135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36" name="Google Shape;3136;p164"/>
          <p:cNvGrpSpPr/>
          <p:nvPr/>
        </p:nvGrpSpPr>
        <p:grpSpPr>
          <a:xfrm>
            <a:off x="437950" y="817138"/>
            <a:ext cx="776889" cy="621300"/>
            <a:chOff x="457200" y="1378813"/>
            <a:chExt cx="776889" cy="621300"/>
          </a:xfrm>
        </p:grpSpPr>
        <p:sp>
          <p:nvSpPr>
            <p:cNvPr id="3137" name="Google Shape;3137;p1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DD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38" name="Google Shape;3138;p16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DD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9" name="Google Shape;3139;p164"/>
          <p:cNvSpPr txBox="1"/>
          <p:nvPr>
            <p:ph idx="1" type="subTitle"/>
          </p:nvPr>
        </p:nvSpPr>
        <p:spPr>
          <a:xfrm>
            <a:off x="1386600" y="868700"/>
            <a:ext cx="7769700" cy="36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Education</a:t>
            </a:r>
            <a:endParaRPr b="1"/>
          </a:p>
        </p:txBody>
      </p:sp>
      <p:sp>
        <p:nvSpPr>
          <p:cNvPr id="3140" name="Google Shape;3140;p164"/>
          <p:cNvSpPr txBox="1"/>
          <p:nvPr>
            <p:ph idx="3" type="body"/>
          </p:nvPr>
        </p:nvSpPr>
        <p:spPr>
          <a:xfrm>
            <a:off x="1386725" y="1284250"/>
            <a:ext cx="7221000" cy="98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</a:t>
            </a:r>
            <a:r>
              <a:rPr lang="en">
                <a:solidFill>
                  <a:schemeClr val="dk1"/>
                </a:solidFill>
              </a:rPr>
              <a:t>ndividuals will learn new skills w</a:t>
            </a:r>
            <a:r>
              <a:rPr lang="en"/>
              <a:t>hile preparing for a certification, even before the certification is formally awarded. While achieving credentials is often the objective, </a:t>
            </a:r>
            <a:br>
              <a:rPr lang="en"/>
            </a:br>
            <a:r>
              <a:rPr lang="en"/>
              <a:t>the material learned during studying for the exam is also very valuable to job performance.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